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2"/>
  </p:notesMasterIdLst>
  <p:handoutMasterIdLst>
    <p:handoutMasterId r:id="rId13"/>
  </p:handoutMasterIdLst>
  <p:sldIdLst>
    <p:sldId id="415" r:id="rId2"/>
    <p:sldId id="416" r:id="rId3"/>
    <p:sldId id="417" r:id="rId4"/>
    <p:sldId id="418" r:id="rId5"/>
    <p:sldId id="420" r:id="rId6"/>
    <p:sldId id="419" r:id="rId7"/>
    <p:sldId id="421" r:id="rId8"/>
    <p:sldId id="422" r:id="rId9"/>
    <p:sldId id="423" r:id="rId10"/>
    <p:sldId id="411" r:id="rId11"/>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瑶" initials="陈瑶" lastIdx="16" clrIdx="0"/>
  <p:cmAuthor id="3" name="颜冬青" initials="颜冬青"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FF"/>
    <a:srgbClr val="E8E8E8"/>
    <a:srgbClr val="BCD0DF"/>
    <a:srgbClr val="DF0011"/>
    <a:srgbClr val="FFBE00"/>
    <a:srgbClr val="FFCC66"/>
    <a:srgbClr val="E6E6E6"/>
    <a:srgbClr val="B93D60"/>
    <a:srgbClr val="DBDBDB"/>
    <a:srgbClr val="E5E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78029" autoAdjust="0"/>
  </p:normalViewPr>
  <p:slideViewPr>
    <p:cSldViewPr snapToGrid="0">
      <p:cViewPr>
        <p:scale>
          <a:sx n="75" d="100"/>
          <a:sy n="75" d="100"/>
        </p:scale>
        <p:origin x="974" y="403"/>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56" d="100"/>
          <a:sy n="56" d="100"/>
        </p:scale>
        <p:origin x="194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9818F2-BF9F-431C-A873-A8BCCB13E622}" type="datetimeFigureOut">
              <a:rPr lang="zh-CN" altLang="en-US" smtClean="0"/>
              <a:t>2023/6/13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2E293-BA3C-4A04-8D55-1CD07269CD90}" type="slidenum">
              <a:rPr lang="zh-CN" altLang="en-US" smtClean="0"/>
              <a:t>‹#›</a:t>
            </a:fld>
            <a:endParaRPr lang="zh-CN" altLang="en-US"/>
          </a:p>
        </p:txBody>
      </p:sp>
    </p:spTree>
    <p:extLst>
      <p:ext uri="{BB962C8B-B14F-4D97-AF65-F5344CB8AC3E}">
        <p14:creationId xmlns:p14="http://schemas.microsoft.com/office/powerpoint/2010/main" val="3411610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4A5DE-7294-46BC-8835-FC7527B2AB23}" type="datetimeFigureOut">
              <a:rPr lang="zh-CN" altLang="en-US" smtClean="0"/>
              <a:t>2023/6/13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85046-C985-4B79-820A-F74B8184438E}" type="slidenum">
              <a:rPr lang="zh-CN" altLang="en-US" smtClean="0"/>
              <a:t>‹#›</a:t>
            </a:fld>
            <a:endParaRPr lang="zh-CN" altLang="en-US"/>
          </a:p>
        </p:txBody>
      </p:sp>
    </p:spTree>
    <p:extLst>
      <p:ext uri="{BB962C8B-B14F-4D97-AF65-F5344CB8AC3E}">
        <p14:creationId xmlns:p14="http://schemas.microsoft.com/office/powerpoint/2010/main" val="31999305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29D29F-0BAD-48CA-8582-2730B319D87A}" type="slidenum">
              <a:rPr lang="zh-CN" altLang="en-US" smtClean="0"/>
              <a:t>1</a:t>
            </a:fld>
            <a:endParaRPr lang="zh-CN" altLang="en-US"/>
          </a:p>
        </p:txBody>
      </p:sp>
    </p:spTree>
    <p:extLst>
      <p:ext uri="{BB962C8B-B14F-4D97-AF65-F5344CB8AC3E}">
        <p14:creationId xmlns:p14="http://schemas.microsoft.com/office/powerpoint/2010/main" val="298113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两个最后感谢画面可以选择一个</a:t>
            </a:r>
          </a:p>
        </p:txBody>
      </p:sp>
      <p:sp>
        <p:nvSpPr>
          <p:cNvPr id="4" name="灯片编号占位符 3"/>
          <p:cNvSpPr>
            <a:spLocks noGrp="1"/>
          </p:cNvSpPr>
          <p:nvPr>
            <p:ph type="sldNum" sz="quarter" idx="10"/>
          </p:nvPr>
        </p:nvSpPr>
        <p:spPr/>
        <p:txBody>
          <a:bodyPr/>
          <a:lstStyle/>
          <a:p>
            <a:fld id="{79E85046-C985-4B79-820A-F74B8184438E}" type="slidenum">
              <a:rPr lang="zh-CN" altLang="en-US" smtClean="0"/>
              <a:t>10</a:t>
            </a:fld>
            <a:endParaRPr lang="zh-CN" altLang="en-US"/>
          </a:p>
        </p:txBody>
      </p:sp>
    </p:spTree>
    <p:extLst>
      <p:ext uri="{BB962C8B-B14F-4D97-AF65-F5344CB8AC3E}">
        <p14:creationId xmlns:p14="http://schemas.microsoft.com/office/powerpoint/2010/main" val="2897756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空白1">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a:fillRect/>
          </a:stretch>
        </p:blipFill>
        <p:spPr>
          <a:xfrm>
            <a:off x="-28394" y="-3175"/>
            <a:ext cx="12250058" cy="6865257"/>
          </a:xfrm>
          <a:prstGeom prst="rect">
            <a:avLst/>
          </a:prstGeom>
        </p:spPr>
      </p:pic>
    </p:spTree>
    <p:extLst>
      <p:ext uri="{BB962C8B-B14F-4D97-AF65-F5344CB8AC3E}">
        <p14:creationId xmlns:p14="http://schemas.microsoft.com/office/powerpoint/2010/main" val="165781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2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341745"/>
            <a:ext cx="9023927" cy="508000"/>
          </a:xfrm>
          <a:prstGeom prst="rect">
            <a:avLst/>
          </a:prstGeom>
        </p:spPr>
        <p:txBody>
          <a:bodyPr/>
          <a:lstStyle>
            <a:lvl1pPr algn="r">
              <a:defRPr sz="2200" b="1">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3229487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a:fillRect/>
          </a:stretch>
        </p:blipFill>
        <p:spPr>
          <a:xfrm>
            <a:off x="-28394" y="-3175"/>
            <a:ext cx="12250058" cy="6865257"/>
          </a:xfrm>
          <a:prstGeom prst="rect">
            <a:avLst/>
          </a:prstGeom>
        </p:spPr>
      </p:pic>
      <p:cxnSp>
        <p:nvCxnSpPr>
          <p:cNvPr id="10" name="直接连接符 9"/>
          <p:cNvCxnSpPr/>
          <p:nvPr userDrawn="1"/>
        </p:nvCxnSpPr>
        <p:spPr>
          <a:xfrm>
            <a:off x="9840000" y="428625"/>
            <a:ext cx="0" cy="264375"/>
          </a:xfrm>
          <a:prstGeom prst="line">
            <a:avLst/>
          </a:prstGeom>
          <a:noFill/>
          <a:ln w="28575" cap="flat" cmpd="sng" algn="ctr">
            <a:solidFill>
              <a:sysClr val="windowText" lastClr="000000">
                <a:lumMod val="50000"/>
                <a:lumOff val="50000"/>
              </a:sysClr>
            </a:solidFill>
            <a:prstDash val="solid"/>
            <a:miter lim="800000"/>
          </a:ln>
          <a:effectLst/>
        </p:spPr>
      </p:cxnSp>
      <p:sp>
        <p:nvSpPr>
          <p:cNvPr id="12" name="页脚占位符 23"/>
          <p:cNvSpPr txBox="1">
            <a:spLocks/>
          </p:cNvSpPr>
          <p:nvPr userDrawn="1"/>
        </p:nvSpPr>
        <p:spPr>
          <a:xfrm>
            <a:off x="4038600" y="6356350"/>
            <a:ext cx="41148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endParaRPr lang="zh-CN" altLang="en-US" sz="2400" dirty="0">
              <a:solidFill>
                <a:prstClr val="black"/>
              </a:solidFill>
              <a:latin typeface="Arial"/>
              <a:ea typeface="微软雅黑"/>
            </a:endParaRPr>
          </a:p>
        </p:txBody>
      </p:sp>
      <p:sp>
        <p:nvSpPr>
          <p:cNvPr id="13" name="灯片编号占位符 10"/>
          <p:cNvSpPr>
            <a:spLocks noGrp="1"/>
          </p:cNvSpPr>
          <p:nvPr userDrawn="1"/>
        </p:nvSpPr>
        <p:spPr>
          <a:xfrm>
            <a:off x="6014324" y="6356350"/>
            <a:ext cx="1338587" cy="365125"/>
          </a:xfrm>
        </p:spPr>
        <p:txBody>
          <a:bodyPr/>
          <a:lstStyle/>
          <a:p>
            <a:pPr defTabSz="1218565"/>
            <a:fld id="{E077DA78-E013-4A8C-AD75-63A150561B10}" type="slidenum">
              <a:rPr lang="zh-CN" altLang="en-US" sz="1600" smtClean="0">
                <a:solidFill>
                  <a:prstClr val="black"/>
                </a:solidFill>
                <a:latin typeface="Arial"/>
                <a:ea typeface="微软雅黑" panose="020B0503020204020204" pitchFamily="34" charset="-122"/>
                <a:cs typeface="Arial"/>
              </a:rPr>
              <a:pPr defTabSz="1218565"/>
              <a:t>‹#›</a:t>
            </a:fld>
            <a:endParaRPr lang="en-US" altLang="zh-CN" sz="1600" dirty="0">
              <a:solidFill>
                <a:prstClr val="black"/>
              </a:solidFill>
              <a:latin typeface="Arial"/>
              <a:ea typeface="微软雅黑" panose="020B0503020204020204" pitchFamily="34" charset="-122"/>
              <a:cs typeface="Arial"/>
            </a:endParaRPr>
          </a:p>
        </p:txBody>
      </p:sp>
      <p:pic>
        <p:nvPicPr>
          <p:cNvPr id="2" name="图片 1">
            <a:extLst>
              <a:ext uri="{FF2B5EF4-FFF2-40B4-BE49-F238E27FC236}">
                <a16:creationId xmlns:a16="http://schemas.microsoft.com/office/drawing/2014/main" id="{728BC820-F401-41A8-87ED-79C05D9784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9547" y="472442"/>
            <a:ext cx="1819374" cy="201704"/>
          </a:xfrm>
          <a:prstGeom prst="rect">
            <a:avLst/>
          </a:prstGeom>
        </p:spPr>
      </p:pic>
      <p:sp>
        <p:nvSpPr>
          <p:cNvPr id="3" name="矩形 2">
            <a:extLst>
              <a:ext uri="{FF2B5EF4-FFF2-40B4-BE49-F238E27FC236}">
                <a16:creationId xmlns:a16="http://schemas.microsoft.com/office/drawing/2014/main" id="{09CE0656-FBA7-47DC-A07B-370360EE67FE}"/>
              </a:ext>
            </a:extLst>
          </p:cNvPr>
          <p:cNvSpPr/>
          <p:nvPr userDrawn="1"/>
        </p:nvSpPr>
        <p:spPr>
          <a:xfrm>
            <a:off x="10566401" y="6314294"/>
            <a:ext cx="1968500" cy="295978"/>
          </a:xfrm>
          <a:prstGeom prst="rect">
            <a:avLst/>
          </a:prstGeom>
        </p:spPr>
        <p:txBody>
          <a:bodyPr wrap="square">
            <a:spAutoFit/>
          </a:bodyPr>
          <a:lstStyle/>
          <a:p>
            <a:pPr algn="just">
              <a:lnSpc>
                <a:spcPct val="150000"/>
              </a:lnSpc>
            </a:pPr>
            <a:r>
              <a:rPr lang="en-US" altLang="zh-CN" sz="1000" dirty="0">
                <a:solidFill>
                  <a:schemeClr val="bg1">
                    <a:lumMod val="50000"/>
                  </a:schemeClr>
                </a:solidFill>
                <a:latin typeface="微软雅黑" panose="020B0503020204020204" pitchFamily="34" charset="-122"/>
                <a:ea typeface="微软雅黑" panose="020B0503020204020204" pitchFamily="34" charset="-122"/>
              </a:rPr>
              <a:t>LUSTER Confidential</a:t>
            </a:r>
            <a:endParaRPr lang="zh-CN"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B4A8C4F4-6175-4A7D-8B5D-0BE5A9984DEA}"/>
              </a:ext>
            </a:extLst>
          </p:cNvPr>
          <p:cNvSpPr/>
          <p:nvPr userDrawn="1"/>
        </p:nvSpPr>
        <p:spPr>
          <a:xfrm>
            <a:off x="36603" y="6314294"/>
            <a:ext cx="1968500" cy="275588"/>
          </a:xfrm>
          <a:prstGeom prst="rect">
            <a:avLst/>
          </a:prstGeom>
        </p:spPr>
        <p:txBody>
          <a:bodyPr wrap="square">
            <a:spAutoFit/>
          </a:bodyPr>
          <a:lstStyle/>
          <a:p>
            <a:pPr algn="just">
              <a:lnSpc>
                <a:spcPct val="150000"/>
              </a:lnSpc>
            </a:pPr>
            <a:r>
              <a:rPr lang="en-US" altLang="zh-CN" sz="900" dirty="0">
                <a:solidFill>
                  <a:schemeClr val="bg1">
                    <a:lumMod val="50000"/>
                  </a:schemeClr>
                </a:solidFill>
                <a:latin typeface="微软雅黑" panose="020B0503020204020204" pitchFamily="34" charset="-122"/>
                <a:ea typeface="微软雅黑" panose="020B0503020204020204" pitchFamily="34" charset="-122"/>
              </a:rPr>
              <a:t>www.lusterinc.com</a:t>
            </a:r>
            <a:endParaRPr lang="zh-CN"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8656946"/>
      </p:ext>
    </p:extLst>
  </p:cSld>
  <p:clrMap bg1="lt1" tx1="dk1" bg2="lt2" tx2="dk2" accent1="accent1" accent2="accent2" accent3="accent3" accent4="accent4" accent5="accent5" accent6="accent6" hlink="hlink" folHlink="folHlink"/>
  <p:sldLayoutIdLst>
    <p:sldLayoutId id="2147483743" r:id="rId1"/>
    <p:sldLayoutId id="2147483722"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11.png"/><Relationship Id="rId5" Type="http://schemas.openxmlformats.org/officeDocument/2006/relationships/audio" Target="../media/media2.mp3"/><Relationship Id="rId15" Type="http://schemas.openxmlformats.org/officeDocument/2006/relationships/image" Target="../media/image6.png"/><Relationship Id="rId10" Type="http://schemas.openxmlformats.org/officeDocument/2006/relationships/image" Target="../media/image10.png"/><Relationship Id="rId4" Type="http://schemas.microsoft.com/office/2007/relationships/media" Target="../media/media2.mp3"/><Relationship Id="rId9" Type="http://schemas.openxmlformats.org/officeDocument/2006/relationships/image" Target="../media/image9.jpe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9.png"/><Relationship Id="rId5" Type="http://schemas.openxmlformats.org/officeDocument/2006/relationships/hyperlink" Target="https://paperswithcode.com/sota/instance-segmentation-on-coco" TargetMode="Externa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svg"/><Relationship Id="rId3" Type="http://schemas.openxmlformats.org/officeDocument/2006/relationships/slideLayout" Target="../slideLayouts/slideLayout2.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3.jpeg"/><Relationship Id="rId5" Type="http://schemas.openxmlformats.org/officeDocument/2006/relationships/image" Target="../media/image24.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0ACB0A4D-E61D-41E9-99B7-DA3CD24A62DC}"/>
              </a:ext>
            </a:extLst>
          </p:cNvPr>
          <p:cNvSpPr/>
          <p:nvPr/>
        </p:nvSpPr>
        <p:spPr>
          <a:xfrm>
            <a:off x="0" y="1870745"/>
            <a:ext cx="12192000" cy="17113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chemeClr val="bg1"/>
                </a:solidFill>
                <a:latin typeface="Times New Roman" panose="02020603050405020304" pitchFamily="18" charset="0"/>
                <a:cs typeface="Times New Roman" panose="02020603050405020304" pitchFamily="18" charset="0"/>
              </a:rPr>
              <a:t>Ensemble Learning of Multiple Pre-trained Models for Data Efficient Defect Detection</a:t>
            </a:r>
          </a:p>
        </p:txBody>
      </p:sp>
      <p:sp>
        <p:nvSpPr>
          <p:cNvPr id="8" name="文本框 7"/>
          <p:cNvSpPr txBox="1"/>
          <p:nvPr/>
        </p:nvSpPr>
        <p:spPr>
          <a:xfrm>
            <a:off x="671534" y="4376848"/>
            <a:ext cx="10848932" cy="1323439"/>
          </a:xfrm>
          <a:prstGeom prst="rect">
            <a:avLst/>
          </a:prstGeom>
          <a:noFill/>
        </p:spPr>
        <p:txBody>
          <a:bodyPr wrap="none" rtlCol="0">
            <a:spAutoFit/>
          </a:bodyPr>
          <a:lstStyle/>
          <a:p>
            <a:pPr algn="ctr"/>
            <a:r>
              <a:rPr lang="en-US" altLang="zh-CN" sz="2000" b="1" i="0" dirty="0">
                <a:effectLst/>
                <a:latin typeface="Arial" panose="020B0604020202020204" pitchFamily="34" charset="0"/>
              </a:rPr>
              <a:t>Team: </a:t>
            </a:r>
            <a:r>
              <a:rPr lang="en-US" altLang="zh-CN" sz="2000" b="1" i="0" dirty="0" err="1">
                <a:effectLst/>
                <a:latin typeface="Arial" panose="020B0604020202020204" pitchFamily="34" charset="0"/>
              </a:rPr>
              <a:t>Lusterinc</a:t>
            </a:r>
            <a:endParaRPr lang="en-US" altLang="zh-CN" sz="2000" b="1" i="0" dirty="0">
              <a:effectLst/>
              <a:latin typeface="Arial" panose="020B0604020202020204" pitchFamily="34" charset="0"/>
            </a:endParaRPr>
          </a:p>
          <a:p>
            <a:pPr algn="ctr"/>
            <a:endParaRPr lang="en-US" altLang="zh-CN" sz="2000" b="1" i="0" dirty="0">
              <a:effectLst/>
              <a:latin typeface="Arial" panose="020B0604020202020204" pitchFamily="34" charset="0"/>
            </a:endParaRPr>
          </a:p>
          <a:p>
            <a:pPr algn="ctr"/>
            <a:r>
              <a:rPr lang="en-US" altLang="zh-CN" sz="2000" b="0" i="0" dirty="0" err="1">
                <a:effectLst/>
                <a:latin typeface="Arial" panose="020B0604020202020204" pitchFamily="34" charset="0"/>
              </a:rPr>
              <a:t>Pengcheng</a:t>
            </a:r>
            <a:r>
              <a:rPr lang="en-US" altLang="zh-CN" sz="2000" b="0" i="0" dirty="0">
                <a:effectLst/>
                <a:latin typeface="Arial" panose="020B0604020202020204" pitchFamily="34" charset="0"/>
              </a:rPr>
              <a:t> Gao, </a:t>
            </a:r>
            <a:r>
              <a:rPr lang="en-US" altLang="zh-CN" sz="2000" b="0" i="0" dirty="0" err="1">
                <a:effectLst/>
                <a:latin typeface="Arial" panose="020B0604020202020204" pitchFamily="34" charset="0"/>
              </a:rPr>
              <a:t>Bodi</a:t>
            </a:r>
            <a:r>
              <a:rPr lang="en-US" altLang="zh-CN" sz="2000" b="0" i="0" dirty="0">
                <a:effectLst/>
                <a:latin typeface="Arial" panose="020B0604020202020204" pitchFamily="34" charset="0"/>
              </a:rPr>
              <a:t> Wang, </a:t>
            </a:r>
            <a:r>
              <a:rPr lang="en-US" altLang="zh-CN" sz="2000" b="0" i="0" dirty="0" err="1">
                <a:effectLst/>
                <a:latin typeface="Arial" panose="020B0604020202020204" pitchFamily="34" charset="0"/>
              </a:rPr>
              <a:t>Mengshu</a:t>
            </a:r>
            <a:r>
              <a:rPr lang="en-US" altLang="zh-CN" sz="2000" b="0" i="0" dirty="0">
                <a:effectLst/>
                <a:latin typeface="Arial" panose="020B0604020202020204" pitchFamily="34" charset="0"/>
              </a:rPr>
              <a:t> Liu, Xi Yang, </a:t>
            </a:r>
            <a:r>
              <a:rPr lang="en-US" altLang="zh-CN" sz="2000" b="0" i="0" dirty="0" err="1">
                <a:effectLst/>
                <a:latin typeface="Arial" panose="020B0604020202020204" pitchFamily="34" charset="0"/>
              </a:rPr>
              <a:t>Yuming</a:t>
            </a:r>
            <a:r>
              <a:rPr lang="en-US" altLang="zh-CN" sz="2000" b="0" i="0" dirty="0">
                <a:effectLst/>
                <a:latin typeface="Arial" panose="020B0604020202020204" pitchFamily="34" charset="0"/>
              </a:rPr>
              <a:t> Quan, Yan Zhao, </a:t>
            </a:r>
            <a:r>
              <a:rPr lang="en-US" altLang="zh-CN" sz="2000" b="0" i="0" dirty="0" err="1">
                <a:effectLst/>
                <a:latin typeface="Arial" panose="020B0604020202020204" pitchFamily="34" charset="0"/>
              </a:rPr>
              <a:t>Yongliang</a:t>
            </a:r>
            <a:r>
              <a:rPr lang="en-US" altLang="zh-CN" sz="2000" b="0" i="0" dirty="0">
                <a:effectLst/>
                <a:latin typeface="Arial" panose="020B0604020202020204" pitchFamily="34" charset="0"/>
              </a:rPr>
              <a:t> Tang</a:t>
            </a:r>
          </a:p>
          <a:p>
            <a:pPr algn="ctr"/>
            <a:r>
              <a:rPr lang="en-US" altLang="zh-CN" sz="2000" dirty="0"/>
              <a:t>Institute of Intellectual Rationality, LUSTER Light Tech Co.</a:t>
            </a:r>
            <a:endParaRPr lang="zh-CN" altLang="en-US" sz="2000" dirty="0"/>
          </a:p>
        </p:txBody>
      </p:sp>
      <p:pic>
        <p:nvPicPr>
          <p:cNvPr id="3" name="图片 2">
            <a:extLst>
              <a:ext uri="{FF2B5EF4-FFF2-40B4-BE49-F238E27FC236}">
                <a16:creationId xmlns:a16="http://schemas.microsoft.com/office/drawing/2014/main" id="{D337AABA-E72D-4796-AA80-404E591E2266}"/>
              </a:ext>
            </a:extLst>
          </p:cNvPr>
          <p:cNvPicPr>
            <a:picLocks noChangeAspect="1"/>
          </p:cNvPicPr>
          <p:nvPr/>
        </p:nvPicPr>
        <p:blipFill>
          <a:blip r:embed="rId5"/>
          <a:stretch>
            <a:fillRect/>
          </a:stretch>
        </p:blipFill>
        <p:spPr>
          <a:xfrm>
            <a:off x="4947834" y="0"/>
            <a:ext cx="3011648" cy="1075996"/>
          </a:xfrm>
          <a:prstGeom prst="rect">
            <a:avLst/>
          </a:prstGeom>
        </p:spPr>
      </p:pic>
      <p:pic>
        <p:nvPicPr>
          <p:cNvPr id="5" name="图片 4">
            <a:extLst>
              <a:ext uri="{FF2B5EF4-FFF2-40B4-BE49-F238E27FC236}">
                <a16:creationId xmlns:a16="http://schemas.microsoft.com/office/drawing/2014/main" id="{58E98E32-0AA1-4D9C-B446-0996314E5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285" y="303653"/>
            <a:ext cx="3324293" cy="661081"/>
          </a:xfrm>
          <a:prstGeom prst="rect">
            <a:avLst/>
          </a:prstGeom>
        </p:spPr>
      </p:pic>
      <p:pic>
        <p:nvPicPr>
          <p:cNvPr id="10" name="图片 9">
            <a:extLst>
              <a:ext uri="{FF2B5EF4-FFF2-40B4-BE49-F238E27FC236}">
                <a16:creationId xmlns:a16="http://schemas.microsoft.com/office/drawing/2014/main" id="{6C545738-D9B9-45C9-B58A-C59235652139}"/>
              </a:ext>
            </a:extLst>
          </p:cNvPr>
          <p:cNvPicPr>
            <a:picLocks noChangeAspect="1"/>
          </p:cNvPicPr>
          <p:nvPr/>
        </p:nvPicPr>
        <p:blipFill>
          <a:blip r:embed="rId7"/>
          <a:stretch>
            <a:fillRect/>
          </a:stretch>
        </p:blipFill>
        <p:spPr>
          <a:xfrm>
            <a:off x="9257739" y="0"/>
            <a:ext cx="2608976" cy="1069989"/>
          </a:xfrm>
          <a:prstGeom prst="rect">
            <a:avLst/>
          </a:prstGeom>
        </p:spPr>
      </p:pic>
      <p:pic>
        <p:nvPicPr>
          <p:cNvPr id="6" name="intro">
            <a:hlinkClick r:id="" action="ppaction://media"/>
            <a:extLst>
              <a:ext uri="{FF2B5EF4-FFF2-40B4-BE49-F238E27FC236}">
                <a16:creationId xmlns:a16="http://schemas.microsoft.com/office/drawing/2014/main" id="{15E8D753-6D32-43D2-A9CD-56080F99285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79352" y="6007673"/>
            <a:ext cx="487363" cy="487363"/>
          </a:xfrm>
          <a:prstGeom prst="rect">
            <a:avLst/>
          </a:prstGeom>
        </p:spPr>
      </p:pic>
    </p:spTree>
    <p:extLst>
      <p:ext uri="{BB962C8B-B14F-4D97-AF65-F5344CB8AC3E}">
        <p14:creationId xmlns:p14="http://schemas.microsoft.com/office/powerpoint/2010/main" val="26432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294505" y="3068955"/>
            <a:ext cx="3506470" cy="1137285"/>
            <a:chOff x="6839" y="4413"/>
            <a:chExt cx="5522" cy="1791"/>
          </a:xfrm>
        </p:grpSpPr>
        <p:grpSp>
          <p:nvGrpSpPr>
            <p:cNvPr id="6" name="组合 5" descr="e7d195523061f1c0b9c437df2358c0cda14f5041a22fabbfBE2BE37675DC7AB669ED1A17F222BC996230C869F9A73B775AB9A6F73BCC744AF1BB55A31F7D215610F6B48D481C98CFAE215B20EECA2E6E71B9817798F419E0B49296FECD99A6F7D00A7078AA74365222DDB87A750B34BE52A8DEFE63F68A564C133589EC4E8C9FC22A3C3190075F680166C29505200DF1"/>
            <p:cNvGrpSpPr/>
            <p:nvPr/>
          </p:nvGrpSpPr>
          <p:grpSpPr>
            <a:xfrm>
              <a:off x="6839" y="4413"/>
              <a:ext cx="5522" cy="1081"/>
              <a:chOff x="3407980" y="2331041"/>
              <a:chExt cx="2460164" cy="481418"/>
            </a:xfrm>
          </p:grpSpPr>
          <p:sp>
            <p:nvSpPr>
              <p:cNvPr id="7" name="圆角矩形 38"/>
              <p:cNvSpPr/>
              <p:nvPr/>
            </p:nvSpPr>
            <p:spPr>
              <a:xfrm>
                <a:off x="3407980" y="2331041"/>
                <a:ext cx="2460164" cy="481418"/>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8" name="矩形 7"/>
              <p:cNvSpPr/>
              <p:nvPr/>
            </p:nvSpPr>
            <p:spPr>
              <a:xfrm>
                <a:off x="3792187" y="2392969"/>
                <a:ext cx="1704159" cy="367086"/>
              </a:xfrm>
              <a:prstGeom prst="rect">
                <a:avLst/>
              </a:prstGeom>
            </p:spPr>
            <p:txBody>
              <a:bodyPr wrap="none">
                <a:spAutoFit/>
              </a:bodyP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 YOU</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8"/>
              <p:cNvSpPr/>
              <p:nvPr/>
            </p:nvSpPr>
            <p:spPr>
              <a:xfrm>
                <a:off x="3495486" y="2535746"/>
                <a:ext cx="72008" cy="720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0" name="椭圆 9"/>
              <p:cNvSpPr/>
              <p:nvPr/>
            </p:nvSpPr>
            <p:spPr>
              <a:xfrm>
                <a:off x="5730273" y="2540508"/>
                <a:ext cx="72008" cy="7200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grpSp>
        <p:sp>
          <p:nvSpPr>
            <p:cNvPr id="11" name="矩形 10"/>
            <p:cNvSpPr/>
            <p:nvPr/>
          </p:nvSpPr>
          <p:spPr>
            <a:xfrm>
              <a:off x="8118" y="5671"/>
              <a:ext cx="2964" cy="533"/>
            </a:xfrm>
            <a:prstGeom prst="rect">
              <a:avLst/>
            </a:prstGeom>
          </p:spPr>
          <p:txBody>
            <a:bodyPr wrap="none">
              <a:spAutoFit/>
            </a:bodyPr>
            <a:lstStyle/>
            <a:p>
              <a:pPr algn="ctr"/>
              <a:r>
                <a:rPr lang="en-US" altLang="zh-CN" sz="1600" dirty="0">
                  <a:solidFill>
                    <a:schemeClr val="tx1">
                      <a:lumMod val="85000"/>
                      <a:lumOff val="15000"/>
                    </a:schemeClr>
                  </a:solidFill>
                </a:rPr>
                <a:t>www.lusterinc.com</a:t>
              </a:r>
              <a:endParaRPr lang="zh-CN" altLang="en-US" sz="1600" dirty="0">
                <a:solidFill>
                  <a:schemeClr val="tx1">
                    <a:lumMod val="85000"/>
                    <a:lumOff val="15000"/>
                  </a:schemeClr>
                </a:solidFill>
              </a:endParaRPr>
            </a:p>
          </p:txBody>
        </p:sp>
      </p:grpSp>
      <p:pic>
        <p:nvPicPr>
          <p:cNvPr id="2" name="图片 1">
            <a:extLst>
              <a:ext uri="{FF2B5EF4-FFF2-40B4-BE49-F238E27FC236}">
                <a16:creationId xmlns:a16="http://schemas.microsoft.com/office/drawing/2014/main" id="{5802F04B-124D-40F3-8CBD-3424DD08D8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489" y="2386251"/>
            <a:ext cx="3660869" cy="405861"/>
          </a:xfrm>
          <a:prstGeom prst="rect">
            <a:avLst/>
          </a:prstGeom>
        </p:spPr>
      </p:pic>
      <p:pic>
        <p:nvPicPr>
          <p:cNvPr id="4" name="10">
            <a:hlinkClick r:id="" action="ppaction://media"/>
            <a:extLst>
              <a:ext uri="{FF2B5EF4-FFF2-40B4-BE49-F238E27FC236}">
                <a16:creationId xmlns:a16="http://schemas.microsoft.com/office/drawing/2014/main" id="{247A1D54-10D7-4C5D-B80A-BA90144E65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17125" y="735965"/>
            <a:ext cx="487363" cy="487363"/>
          </a:xfrm>
          <a:prstGeom prst="rect">
            <a:avLst/>
          </a:prstGeom>
        </p:spPr>
      </p:pic>
    </p:spTree>
    <p:extLst>
      <p:ext uri="{BB962C8B-B14F-4D97-AF65-F5344CB8AC3E}">
        <p14:creationId xmlns:p14="http://schemas.microsoft.com/office/powerpoint/2010/main" val="4659260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74433C-51A0-4F51-9AA3-8162A11643EF}"/>
              </a:ext>
            </a:extLst>
          </p:cNvPr>
          <p:cNvSpPr>
            <a:spLocks noGrp="1"/>
          </p:cNvSpPr>
          <p:nvPr>
            <p:ph type="title"/>
          </p:nvPr>
        </p:nvSpPr>
        <p:spPr>
          <a:xfrm>
            <a:off x="206928" y="249466"/>
            <a:ext cx="9023927" cy="508000"/>
          </a:xfrm>
        </p:spPr>
        <p:txBody>
          <a:bodyPr/>
          <a:lstStyle/>
          <a:p>
            <a:pPr algn="l"/>
            <a:r>
              <a:rPr lang="en-US" altLang="zh-CN" sz="2400" dirty="0">
                <a:latin typeface="Times New Roman" panose="02020603050405020304" pitchFamily="18" charset="0"/>
                <a:cs typeface="Times New Roman" panose="02020603050405020304" pitchFamily="18" charset="0"/>
              </a:rPr>
              <a:t>Task Description</a:t>
            </a:r>
            <a:endParaRPr lang="zh-CN" altLang="en-US" dirty="0"/>
          </a:p>
        </p:txBody>
      </p:sp>
      <p:pic>
        <p:nvPicPr>
          <p:cNvPr id="3" name="Picture 2">
            <a:extLst>
              <a:ext uri="{FF2B5EF4-FFF2-40B4-BE49-F238E27FC236}">
                <a16:creationId xmlns:a16="http://schemas.microsoft.com/office/drawing/2014/main" id="{BCF19BDF-6797-477B-A988-D46A6A65CC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597" y="2178811"/>
            <a:ext cx="2369589" cy="17029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B66077-5FE3-4DEE-A083-31745F462B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6290" y="2137531"/>
            <a:ext cx="2434240" cy="1702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1D039E-B75C-4E50-A3E8-1AE626A497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3634" y="2178811"/>
            <a:ext cx="2123700" cy="17029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09AD779-ACCE-4B35-B3D5-785CA971F0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0438" y="2178811"/>
            <a:ext cx="3104700" cy="170296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16C8B3C3-BED6-4040-9D30-D0AD9EAA6CCC}"/>
              </a:ext>
            </a:extLst>
          </p:cNvPr>
          <p:cNvPicPr>
            <a:picLocks noChangeAspect="1"/>
          </p:cNvPicPr>
          <p:nvPr>
            <p:custDataLst>
              <p:tags r:id="rId1"/>
            </p:custDataLst>
          </p:nvPr>
        </p:nvPicPr>
        <p:blipFill>
          <a:blip r:embed="rId11"/>
          <a:srcRect l="11830" r="17116"/>
          <a:stretch>
            <a:fillRect/>
          </a:stretch>
        </p:blipFill>
        <p:spPr>
          <a:xfrm>
            <a:off x="8220437" y="4005787"/>
            <a:ext cx="2112845" cy="2094747"/>
          </a:xfrm>
          <a:prstGeom prst="rect">
            <a:avLst/>
          </a:prstGeom>
        </p:spPr>
      </p:pic>
      <p:pic>
        <p:nvPicPr>
          <p:cNvPr id="8" name="图片 7">
            <a:extLst>
              <a:ext uri="{FF2B5EF4-FFF2-40B4-BE49-F238E27FC236}">
                <a16:creationId xmlns:a16="http://schemas.microsoft.com/office/drawing/2014/main" id="{2688387B-C3B8-4A9F-80DE-AFE20E34856A}"/>
              </a:ext>
            </a:extLst>
          </p:cNvPr>
          <p:cNvPicPr>
            <a:picLocks noChangeAspect="1"/>
          </p:cNvPicPr>
          <p:nvPr>
            <p:custDataLst>
              <p:tags r:id="rId2"/>
            </p:custDataLst>
          </p:nvPr>
        </p:nvPicPr>
        <p:blipFill>
          <a:blip r:embed="rId12"/>
          <a:stretch>
            <a:fillRect/>
          </a:stretch>
        </p:blipFill>
        <p:spPr>
          <a:xfrm>
            <a:off x="533597" y="4005788"/>
            <a:ext cx="2369589" cy="2094746"/>
          </a:xfrm>
          <a:prstGeom prst="rect">
            <a:avLst/>
          </a:prstGeom>
        </p:spPr>
      </p:pic>
      <p:pic>
        <p:nvPicPr>
          <p:cNvPr id="9" name="图片 8">
            <a:extLst>
              <a:ext uri="{FF2B5EF4-FFF2-40B4-BE49-F238E27FC236}">
                <a16:creationId xmlns:a16="http://schemas.microsoft.com/office/drawing/2014/main" id="{2ACE90DE-FEA4-46F4-B520-CEC3F08E6379}"/>
              </a:ext>
            </a:extLst>
          </p:cNvPr>
          <p:cNvPicPr>
            <a:picLocks noChangeAspect="1"/>
          </p:cNvPicPr>
          <p:nvPr>
            <p:custDataLst>
              <p:tags r:id="rId3"/>
            </p:custDataLst>
          </p:nvPr>
        </p:nvPicPr>
        <p:blipFill>
          <a:blip r:embed="rId13"/>
          <a:srcRect l="6937"/>
          <a:stretch>
            <a:fillRect/>
          </a:stretch>
        </p:blipFill>
        <p:spPr>
          <a:xfrm>
            <a:off x="5843634" y="4005788"/>
            <a:ext cx="2112845" cy="2094746"/>
          </a:xfrm>
          <a:prstGeom prst="rect">
            <a:avLst/>
          </a:prstGeom>
        </p:spPr>
      </p:pic>
      <p:pic>
        <p:nvPicPr>
          <p:cNvPr id="10" name="Picture 4">
            <a:extLst>
              <a:ext uri="{FF2B5EF4-FFF2-40B4-BE49-F238E27FC236}">
                <a16:creationId xmlns:a16="http://schemas.microsoft.com/office/drawing/2014/main" id="{C2FD7702-63ED-4C75-969D-CA59908C2B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56290" y="4045591"/>
            <a:ext cx="2434240" cy="1945791"/>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01E0A9C4-6864-4FAD-80B7-5F594982C093}"/>
              </a:ext>
            </a:extLst>
          </p:cNvPr>
          <p:cNvSpPr txBox="1"/>
          <p:nvPr/>
        </p:nvSpPr>
        <p:spPr>
          <a:xfrm>
            <a:off x="243230" y="757466"/>
            <a:ext cx="9848726" cy="1323439"/>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Data Efficient Defect Detection——</a:t>
            </a:r>
            <a:r>
              <a:rPr lang="en-US" altLang="zh-CN" sz="2000" dirty="0">
                <a:solidFill>
                  <a:srgbClr val="C00000"/>
                </a:solidFill>
                <a:latin typeface="Times New Roman" panose="02020603050405020304" pitchFamily="18" charset="0"/>
                <a:cs typeface="Times New Roman" panose="02020603050405020304" pitchFamily="18" charset="0"/>
              </a:rPr>
              <a:t>Instance segmentation </a:t>
            </a:r>
          </a:p>
          <a:p>
            <a:r>
              <a:rPr lang="en-US" altLang="zh-CN" sz="2000" dirty="0">
                <a:latin typeface="Times New Roman" panose="02020603050405020304" pitchFamily="18" charset="0"/>
                <a:cs typeface="Times New Roman" panose="02020603050405020304" pitchFamily="18" charset="0"/>
              </a:rPr>
              <a:t>Main challenges:</a:t>
            </a:r>
          </a:p>
          <a:p>
            <a:pPr marL="342900" indent="-342900">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Limited Annotation Data</a:t>
            </a:r>
          </a:p>
          <a:p>
            <a:pPr marL="342900" indent="-342900">
              <a:buFont typeface="Wingdings" panose="05000000000000000000" pitchFamily="2" charset="2"/>
              <a:buChar char="p"/>
            </a:pPr>
            <a:r>
              <a:rPr lang="en-US" altLang="zh-CN" sz="2000" dirty="0">
                <a:latin typeface="Times New Roman" panose="02020603050405020304" pitchFamily="18" charset="0"/>
                <a:cs typeface="Times New Roman" panose="02020603050405020304" pitchFamily="18" charset="0"/>
              </a:rPr>
              <a:t>Defects are small, shallow and weak</a:t>
            </a:r>
            <a:endParaRPr lang="zh-CN" altLang="en-US" sz="2000" dirty="0">
              <a:latin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AEB89CFD-8AA2-4276-8B78-4FCEE56D44F7}"/>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B6F54697-1DD7-4C44-B003-3256EAE41756}"/>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14" name="2">
            <a:hlinkClick r:id="" action="ppaction://media"/>
            <a:extLst>
              <a:ext uri="{FF2B5EF4-FFF2-40B4-BE49-F238E27FC236}">
                <a16:creationId xmlns:a16="http://schemas.microsoft.com/office/drawing/2014/main" id="{AFD27F26-4039-4818-9FCF-869507196587}"/>
              </a:ext>
            </a:extLst>
          </p:cNvPr>
          <p:cNvPicPr>
            <a:picLocks noChangeAspect="1"/>
          </p:cNvPicPr>
          <p:nvPr>
            <a:audioFile r:link="rId5"/>
            <p:extLst>
              <p:ext uri="{DAA4B4D4-6D71-4841-9C94-3DE7FCFB9230}">
                <p14:media xmlns:p14="http://schemas.microsoft.com/office/powerpoint/2010/main" r:embed="rId4"/>
              </p:ext>
            </p:extLst>
          </p:nvPr>
        </p:nvPicPr>
        <p:blipFill>
          <a:blip r:embed="rId15"/>
          <a:stretch>
            <a:fillRect/>
          </a:stretch>
        </p:blipFill>
        <p:spPr>
          <a:xfrm>
            <a:off x="11171040" y="5747700"/>
            <a:ext cx="487363" cy="487363"/>
          </a:xfrm>
          <a:prstGeom prst="rect">
            <a:avLst/>
          </a:prstGeom>
        </p:spPr>
      </p:pic>
    </p:spTree>
    <p:extLst>
      <p:ext uri="{BB962C8B-B14F-4D97-AF65-F5344CB8AC3E}">
        <p14:creationId xmlns:p14="http://schemas.microsoft.com/office/powerpoint/2010/main" val="162546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02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E9D7CF9E-F6B4-4A51-A12D-23E2422C68AF}"/>
              </a:ext>
            </a:extLst>
          </p:cNvPr>
          <p:cNvSpPr/>
          <p:nvPr/>
        </p:nvSpPr>
        <p:spPr>
          <a:xfrm>
            <a:off x="3347207" y="559961"/>
            <a:ext cx="4558493" cy="2737848"/>
          </a:xfrm>
          <a:prstGeom prst="rect">
            <a:avLst/>
          </a:prstGeom>
          <a:solidFill>
            <a:srgbClr val="0070C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50F97451-CCC0-412B-8BC2-CFE3E37AFAF3}"/>
              </a:ext>
            </a:extLst>
          </p:cNvPr>
          <p:cNvSpPr/>
          <p:nvPr/>
        </p:nvSpPr>
        <p:spPr>
          <a:xfrm>
            <a:off x="3340068" y="3502520"/>
            <a:ext cx="4558493" cy="2545942"/>
          </a:xfrm>
          <a:prstGeom prst="rect">
            <a:avLst/>
          </a:prstGeom>
          <a:solidFill>
            <a:srgbClr val="0070C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B3F1A66-A22A-4D10-8588-6456BCBE7E90}"/>
              </a:ext>
            </a:extLst>
          </p:cNvPr>
          <p:cNvSpPr>
            <a:spLocks noGrp="1"/>
          </p:cNvSpPr>
          <p:nvPr>
            <p:ph type="title"/>
          </p:nvPr>
        </p:nvSpPr>
        <p:spPr>
          <a:xfrm>
            <a:off x="290819" y="249466"/>
            <a:ext cx="9023927" cy="508000"/>
          </a:xfrm>
        </p:spPr>
        <p:txBody>
          <a:bodyPr/>
          <a:lstStyle/>
          <a:p>
            <a:pPr algn="l"/>
            <a:r>
              <a:rPr lang="en-US" altLang="zh-CN" dirty="0">
                <a:latin typeface="Times New Roman" panose="02020603050405020304" pitchFamily="18" charset="0"/>
                <a:cs typeface="Times New Roman" panose="02020603050405020304" pitchFamily="18" charset="0"/>
              </a:rPr>
              <a:t>Our Solution</a:t>
            </a:r>
            <a:endParaRPr lang="zh-CN" altLang="en-US" dirty="0">
              <a:latin typeface="Times New Roman" panose="02020603050405020304" pitchFamily="18" charset="0"/>
              <a:cs typeface="Times New Roman" panose="02020603050405020304" pitchFamily="18" charset="0"/>
            </a:endParaRPr>
          </a:p>
        </p:txBody>
      </p:sp>
      <p:sp>
        <p:nvSpPr>
          <p:cNvPr id="14" name="矩形 13">
            <a:extLst>
              <a:ext uri="{FF2B5EF4-FFF2-40B4-BE49-F238E27FC236}">
                <a16:creationId xmlns:a16="http://schemas.microsoft.com/office/drawing/2014/main" id="{709CA17E-9C08-4BD8-B396-2A85EC29D538}"/>
              </a:ext>
            </a:extLst>
          </p:cNvPr>
          <p:cNvSpPr/>
          <p:nvPr/>
        </p:nvSpPr>
        <p:spPr>
          <a:xfrm>
            <a:off x="381119" y="4250375"/>
            <a:ext cx="2320490" cy="4811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latin typeface="Times New Roman" panose="02020603050405020304" pitchFamily="18" charset="0"/>
                <a:cs typeface="Times New Roman" panose="02020603050405020304" pitchFamily="18" charset="0"/>
              </a:rPr>
              <a:t>Hybrid Dataset Training</a:t>
            </a:r>
            <a:endParaRPr lang="zh-CN" altLang="en-US" dirty="0"/>
          </a:p>
        </p:txBody>
      </p:sp>
      <p:grpSp>
        <p:nvGrpSpPr>
          <p:cNvPr id="17" name="组合 16">
            <a:extLst>
              <a:ext uri="{FF2B5EF4-FFF2-40B4-BE49-F238E27FC236}">
                <a16:creationId xmlns:a16="http://schemas.microsoft.com/office/drawing/2014/main" id="{8D47F81F-FF21-466A-A548-D996BD192774}"/>
              </a:ext>
            </a:extLst>
          </p:cNvPr>
          <p:cNvGrpSpPr/>
          <p:nvPr/>
        </p:nvGrpSpPr>
        <p:grpSpPr>
          <a:xfrm>
            <a:off x="3532214" y="950528"/>
            <a:ext cx="4373486" cy="2347281"/>
            <a:chOff x="3280095" y="478976"/>
            <a:chExt cx="4347015" cy="2690426"/>
          </a:xfrm>
        </p:grpSpPr>
        <p:pic>
          <p:nvPicPr>
            <p:cNvPr id="15" name="Picture 1">
              <a:extLst>
                <a:ext uri="{FF2B5EF4-FFF2-40B4-BE49-F238E27FC236}">
                  <a16:creationId xmlns:a16="http://schemas.microsoft.com/office/drawing/2014/main" id="{A070C4D8-A690-4B70-9F9C-7FCE599FEB8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287"/>
            <a:stretch/>
          </p:blipFill>
          <p:spPr bwMode="auto">
            <a:xfrm>
              <a:off x="3302111" y="478976"/>
              <a:ext cx="4324999" cy="269042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8EF0030A-47FC-4680-B870-67551293155D}"/>
                </a:ext>
              </a:extLst>
            </p:cNvPr>
            <p:cNvSpPr/>
            <p:nvPr/>
          </p:nvSpPr>
          <p:spPr>
            <a:xfrm>
              <a:off x="3280095" y="1661021"/>
              <a:ext cx="995657" cy="9311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EVA</a:t>
              </a:r>
              <a:endParaRPr lang="zh-CN" altLang="en-US" dirty="0"/>
            </a:p>
          </p:txBody>
        </p:sp>
      </p:grpSp>
      <p:pic>
        <p:nvPicPr>
          <p:cNvPr id="18" name="Picture 2">
            <a:extLst>
              <a:ext uri="{FF2B5EF4-FFF2-40B4-BE49-F238E27FC236}">
                <a16:creationId xmlns:a16="http://schemas.microsoft.com/office/drawing/2014/main" id="{6A7E2E0A-64DE-4E3E-B668-3F71FA9F7B1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60" r="16617"/>
          <a:stretch/>
        </p:blipFill>
        <p:spPr bwMode="auto">
          <a:xfrm>
            <a:off x="3424213" y="3560192"/>
            <a:ext cx="4307033" cy="204131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descr="000205">
            <a:extLst>
              <a:ext uri="{FF2B5EF4-FFF2-40B4-BE49-F238E27FC236}">
                <a16:creationId xmlns:a16="http://schemas.microsoft.com/office/drawing/2014/main" id="{181D21EC-E68A-4DBC-931D-B2D6C45BAC7B}"/>
              </a:ext>
            </a:extLst>
          </p:cNvPr>
          <p:cNvPicPr>
            <a:picLocks noChangeAspect="1"/>
          </p:cNvPicPr>
          <p:nvPr/>
        </p:nvPicPr>
        <p:blipFill rotWithShape="1">
          <a:blip r:embed="rId6"/>
          <a:srcRect l="2435" r="50201"/>
          <a:stretch/>
        </p:blipFill>
        <p:spPr>
          <a:xfrm>
            <a:off x="9915108" y="2580646"/>
            <a:ext cx="1172730" cy="1563830"/>
          </a:xfrm>
          <a:prstGeom prst="rect">
            <a:avLst/>
          </a:prstGeom>
        </p:spPr>
      </p:pic>
      <p:pic>
        <p:nvPicPr>
          <p:cNvPr id="25" name="图片 24" descr="000221">
            <a:extLst>
              <a:ext uri="{FF2B5EF4-FFF2-40B4-BE49-F238E27FC236}">
                <a16:creationId xmlns:a16="http://schemas.microsoft.com/office/drawing/2014/main" id="{3BF5D359-B662-4B94-86EF-1D99F1DE7BF6}"/>
              </a:ext>
            </a:extLst>
          </p:cNvPr>
          <p:cNvPicPr>
            <a:picLocks noChangeAspect="1"/>
          </p:cNvPicPr>
          <p:nvPr/>
        </p:nvPicPr>
        <p:blipFill rotWithShape="1">
          <a:blip r:embed="rId7"/>
          <a:srcRect l="1" r="62040"/>
          <a:stretch/>
        </p:blipFill>
        <p:spPr>
          <a:xfrm>
            <a:off x="8728381" y="2580646"/>
            <a:ext cx="1186727" cy="1563829"/>
          </a:xfrm>
          <a:prstGeom prst="rect">
            <a:avLst/>
          </a:prstGeom>
        </p:spPr>
      </p:pic>
      <p:pic>
        <p:nvPicPr>
          <p:cNvPr id="26" name="图片 25" descr="000221">
            <a:extLst>
              <a:ext uri="{FF2B5EF4-FFF2-40B4-BE49-F238E27FC236}">
                <a16:creationId xmlns:a16="http://schemas.microsoft.com/office/drawing/2014/main" id="{CD1B5E35-2996-4C33-83AC-CC5FF7E72A4E}"/>
              </a:ext>
            </a:extLst>
          </p:cNvPr>
          <p:cNvPicPr>
            <a:picLocks noChangeAspect="1"/>
          </p:cNvPicPr>
          <p:nvPr/>
        </p:nvPicPr>
        <p:blipFill rotWithShape="1">
          <a:blip r:embed="rId7"/>
          <a:srcRect l="50000" r="12041"/>
          <a:stretch/>
        </p:blipFill>
        <p:spPr>
          <a:xfrm>
            <a:off x="381118" y="2610839"/>
            <a:ext cx="1140903" cy="1503443"/>
          </a:xfrm>
          <a:prstGeom prst="rect">
            <a:avLst/>
          </a:prstGeom>
        </p:spPr>
      </p:pic>
      <p:pic>
        <p:nvPicPr>
          <p:cNvPr id="20" name="图片 19" descr="000205">
            <a:extLst>
              <a:ext uri="{FF2B5EF4-FFF2-40B4-BE49-F238E27FC236}">
                <a16:creationId xmlns:a16="http://schemas.microsoft.com/office/drawing/2014/main" id="{0274258D-0918-4130-BA20-A2E6201C46BC}"/>
              </a:ext>
            </a:extLst>
          </p:cNvPr>
          <p:cNvPicPr>
            <a:picLocks noChangeAspect="1"/>
          </p:cNvPicPr>
          <p:nvPr/>
        </p:nvPicPr>
        <p:blipFill rotWithShape="1">
          <a:blip r:embed="rId6"/>
          <a:srcRect l="50444" r="-299"/>
          <a:stretch/>
        </p:blipFill>
        <p:spPr>
          <a:xfrm>
            <a:off x="1522021" y="2610839"/>
            <a:ext cx="1186727" cy="1503443"/>
          </a:xfrm>
          <a:prstGeom prst="rect">
            <a:avLst/>
          </a:prstGeom>
        </p:spPr>
      </p:pic>
      <p:sp>
        <p:nvSpPr>
          <p:cNvPr id="27" name="文本框 26">
            <a:extLst>
              <a:ext uri="{FF2B5EF4-FFF2-40B4-BE49-F238E27FC236}">
                <a16:creationId xmlns:a16="http://schemas.microsoft.com/office/drawing/2014/main" id="{A0641F3B-DE9B-484E-81E3-B7CB1F8583B1}"/>
              </a:ext>
            </a:extLst>
          </p:cNvPr>
          <p:cNvSpPr txBox="1"/>
          <p:nvPr/>
        </p:nvSpPr>
        <p:spPr>
          <a:xfrm>
            <a:off x="4693992" y="3881043"/>
            <a:ext cx="1367405" cy="369332"/>
          </a:xfrm>
          <a:prstGeom prst="rect">
            <a:avLst/>
          </a:prstGeom>
          <a:noFill/>
        </p:spPr>
        <p:txBody>
          <a:bodyPr wrap="square" rtlCol="0">
            <a:spAutoFit/>
          </a:bodyPr>
          <a:lstStyle/>
          <a:p>
            <a:r>
              <a:rPr lang="en-US" altLang="zh-CN" dirty="0" err="1">
                <a:solidFill>
                  <a:srgbClr val="1B1BFF"/>
                </a:solidFill>
                <a:latin typeface="Times New Roman" panose="02020603050405020304" pitchFamily="18" charset="0"/>
                <a:cs typeface="Times New Roman" panose="02020603050405020304" pitchFamily="18" charset="0"/>
              </a:rPr>
              <a:t>MaskDINO</a:t>
            </a:r>
            <a:endParaRPr lang="zh-CN" altLang="en-US" dirty="0">
              <a:solidFill>
                <a:srgbClr val="1B1BFF"/>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0F9C673C-F756-47F6-91DC-F83706FE4EC9}"/>
              </a:ext>
            </a:extLst>
          </p:cNvPr>
          <p:cNvSpPr txBox="1"/>
          <p:nvPr/>
        </p:nvSpPr>
        <p:spPr>
          <a:xfrm>
            <a:off x="4693992" y="559961"/>
            <a:ext cx="2072081" cy="400110"/>
          </a:xfrm>
          <a:prstGeom prst="rect">
            <a:avLst/>
          </a:prstGeom>
          <a:noFill/>
        </p:spPr>
        <p:txBody>
          <a:bodyPr wrap="square" rtlCol="0">
            <a:spAutoFit/>
          </a:bodyPr>
          <a:lstStyle/>
          <a:p>
            <a:pPr algn="ctr"/>
            <a:r>
              <a:rPr lang="en-US" altLang="zh-CN" sz="2000" dirty="0">
                <a:solidFill>
                  <a:srgbClr val="FF0000"/>
                </a:solidFill>
                <a:latin typeface="Times New Roman" panose="02020603050405020304" pitchFamily="18" charset="0"/>
                <a:cs typeface="Times New Roman" panose="02020603050405020304" pitchFamily="18" charset="0"/>
              </a:rPr>
              <a:t>CNN Architecture</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1B23A6D0-C0FA-4313-9A05-3DCF1E450388}"/>
              </a:ext>
            </a:extLst>
          </p:cNvPr>
          <p:cNvSpPr txBox="1"/>
          <p:nvPr/>
        </p:nvSpPr>
        <p:spPr>
          <a:xfrm>
            <a:off x="4303496" y="5582333"/>
            <a:ext cx="2877309" cy="400110"/>
          </a:xfrm>
          <a:prstGeom prst="rect">
            <a:avLst/>
          </a:prstGeom>
          <a:noFill/>
        </p:spPr>
        <p:txBody>
          <a:bodyPr wrap="square" rtlCol="0">
            <a:spAutoFit/>
          </a:bodyPr>
          <a:lstStyle/>
          <a:p>
            <a:pPr algn="ctr"/>
            <a:r>
              <a:rPr lang="en-US" altLang="zh-CN" sz="2000" dirty="0">
                <a:solidFill>
                  <a:srgbClr val="FF0000"/>
                </a:solidFill>
                <a:latin typeface="Times New Roman" panose="02020603050405020304" pitchFamily="18" charset="0"/>
                <a:cs typeface="Times New Roman" panose="02020603050405020304" pitchFamily="18" charset="0"/>
              </a:rPr>
              <a:t>Transformer Architecture</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34" name="矩形 33">
            <a:extLst>
              <a:ext uri="{FF2B5EF4-FFF2-40B4-BE49-F238E27FC236}">
                <a16:creationId xmlns:a16="http://schemas.microsoft.com/office/drawing/2014/main" id="{7DFE2A74-F6FF-4E12-ADB4-6723D713ED73}"/>
              </a:ext>
            </a:extLst>
          </p:cNvPr>
          <p:cNvSpPr/>
          <p:nvPr/>
        </p:nvSpPr>
        <p:spPr>
          <a:xfrm>
            <a:off x="6061397" y="1065402"/>
            <a:ext cx="1734165" cy="400110"/>
          </a:xfrm>
          <a:prstGeom prst="rect">
            <a:avLst/>
          </a:prstGeom>
          <a:solidFill>
            <a:srgbClr val="BC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B1BFF"/>
                </a:solidFill>
                <a:latin typeface="Times New Roman" panose="02020603050405020304" pitchFamily="18" charset="0"/>
                <a:cs typeface="Times New Roman" panose="02020603050405020304" pitchFamily="18" charset="0"/>
              </a:rPr>
              <a:t>Cascade Mask RCNN with EVA</a:t>
            </a:r>
            <a:endParaRPr lang="zh-CN" altLang="en-US" sz="1600" dirty="0">
              <a:solidFill>
                <a:srgbClr val="1B1BFF"/>
              </a:solidFill>
              <a:latin typeface="Times New Roman" panose="02020603050405020304" pitchFamily="18" charset="0"/>
              <a:cs typeface="Times New Roman" panose="02020603050405020304" pitchFamily="18" charset="0"/>
            </a:endParaRPr>
          </a:p>
        </p:txBody>
      </p:sp>
      <p:cxnSp>
        <p:nvCxnSpPr>
          <p:cNvPr id="36" name="连接符: 肘形 35">
            <a:extLst>
              <a:ext uri="{FF2B5EF4-FFF2-40B4-BE49-F238E27FC236}">
                <a16:creationId xmlns:a16="http://schemas.microsoft.com/office/drawing/2014/main" id="{F92CB7C2-E11B-4909-9B6C-233F5E3084DD}"/>
              </a:ext>
            </a:extLst>
          </p:cNvPr>
          <p:cNvCxnSpPr>
            <a:cxnSpLocks/>
            <a:stCxn id="20" idx="3"/>
            <a:endCxn id="32" idx="1"/>
          </p:cNvCxnSpPr>
          <p:nvPr/>
        </p:nvCxnSpPr>
        <p:spPr>
          <a:xfrm flipV="1">
            <a:off x="2708748" y="1928885"/>
            <a:ext cx="638459" cy="1433676"/>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连接符: 肘形 38">
            <a:extLst>
              <a:ext uri="{FF2B5EF4-FFF2-40B4-BE49-F238E27FC236}">
                <a16:creationId xmlns:a16="http://schemas.microsoft.com/office/drawing/2014/main" id="{5096E78B-B76A-41DC-86F9-B9C805197DAE}"/>
              </a:ext>
            </a:extLst>
          </p:cNvPr>
          <p:cNvCxnSpPr>
            <a:cxnSpLocks/>
            <a:stCxn id="20" idx="3"/>
            <a:endCxn id="37" idx="1"/>
          </p:cNvCxnSpPr>
          <p:nvPr/>
        </p:nvCxnSpPr>
        <p:spPr>
          <a:xfrm>
            <a:off x="2708748" y="3362561"/>
            <a:ext cx="631320" cy="141293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AC2CE2FC-43F0-43D0-B658-3D6E5CBC5272}"/>
              </a:ext>
            </a:extLst>
          </p:cNvPr>
          <p:cNvCxnSpPr>
            <a:cxnSpLocks/>
            <a:stCxn id="15" idx="3"/>
            <a:endCxn id="25" idx="1"/>
          </p:cNvCxnSpPr>
          <p:nvPr/>
        </p:nvCxnSpPr>
        <p:spPr>
          <a:xfrm>
            <a:off x="7905700" y="2124169"/>
            <a:ext cx="822681" cy="123839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连接符: 肘形 46">
            <a:extLst>
              <a:ext uri="{FF2B5EF4-FFF2-40B4-BE49-F238E27FC236}">
                <a16:creationId xmlns:a16="http://schemas.microsoft.com/office/drawing/2014/main" id="{401D60E4-EAA2-424E-925B-1A23FFD80AB6}"/>
              </a:ext>
            </a:extLst>
          </p:cNvPr>
          <p:cNvCxnSpPr>
            <a:cxnSpLocks/>
            <a:stCxn id="37" idx="3"/>
            <a:endCxn id="25" idx="1"/>
          </p:cNvCxnSpPr>
          <p:nvPr/>
        </p:nvCxnSpPr>
        <p:spPr>
          <a:xfrm flipV="1">
            <a:off x="7898561" y="3362561"/>
            <a:ext cx="829820" cy="141293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a:extLst>
              <a:ext uri="{FF2B5EF4-FFF2-40B4-BE49-F238E27FC236}">
                <a16:creationId xmlns:a16="http://schemas.microsoft.com/office/drawing/2014/main" id="{5ACDEEA8-FC16-4BA9-B68C-173E2535DE3A}"/>
              </a:ext>
            </a:extLst>
          </p:cNvPr>
          <p:cNvSpPr/>
          <p:nvPr/>
        </p:nvSpPr>
        <p:spPr>
          <a:xfrm>
            <a:off x="3347208" y="6114276"/>
            <a:ext cx="4558492" cy="4001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Times New Roman" panose="02020603050405020304" pitchFamily="18" charset="0"/>
                <a:cs typeface="Times New Roman" panose="02020603050405020304" pitchFamily="18" charset="0"/>
              </a:rPr>
              <a:t>Heterogeneous Model Ensemble Learning</a:t>
            </a:r>
            <a:endParaRPr lang="zh-CN" altLang="en-US" sz="2000" dirty="0">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A515C61E-E7D3-4EBD-8734-31FA04CA2001}"/>
              </a:ext>
            </a:extLst>
          </p:cNvPr>
          <p:cNvSpPr/>
          <p:nvPr/>
        </p:nvSpPr>
        <p:spPr>
          <a:xfrm rot="16200000">
            <a:off x="9737954" y="4051032"/>
            <a:ext cx="525238" cy="1563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2000" dirty="0">
                <a:solidFill>
                  <a:schemeClr val="bg1"/>
                </a:solidFill>
                <a:latin typeface="Times New Roman" panose="02020603050405020304" pitchFamily="18" charset="0"/>
                <a:cs typeface="Times New Roman" panose="02020603050405020304" pitchFamily="18" charset="0"/>
              </a:rPr>
              <a:t>Result Fusion</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56" name="矩形 55">
            <a:extLst>
              <a:ext uri="{FF2B5EF4-FFF2-40B4-BE49-F238E27FC236}">
                <a16:creationId xmlns:a16="http://schemas.microsoft.com/office/drawing/2014/main" id="{B0613083-DA52-417F-A7B0-2046464ADAC2}"/>
              </a:ext>
            </a:extLst>
          </p:cNvPr>
          <p:cNvSpPr/>
          <p:nvPr/>
        </p:nvSpPr>
        <p:spPr>
          <a:xfrm>
            <a:off x="8820846" y="4115842"/>
            <a:ext cx="2359457" cy="481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Predicted results</a:t>
            </a:r>
            <a:endParaRPr lang="zh-CN" altLang="en-US" sz="2000" dirty="0">
              <a:solidFill>
                <a:schemeClr val="tx1"/>
              </a:solidFill>
            </a:endParaRPr>
          </a:p>
        </p:txBody>
      </p:sp>
      <p:sp>
        <p:nvSpPr>
          <p:cNvPr id="4" name="文本框 3">
            <a:extLst>
              <a:ext uri="{FF2B5EF4-FFF2-40B4-BE49-F238E27FC236}">
                <a16:creationId xmlns:a16="http://schemas.microsoft.com/office/drawing/2014/main" id="{06FC450A-7EF9-3E03-4B4B-CDB27174D9CA}"/>
              </a:ext>
            </a:extLst>
          </p:cNvPr>
          <p:cNvSpPr txBox="1"/>
          <p:nvPr/>
        </p:nvSpPr>
        <p:spPr>
          <a:xfrm>
            <a:off x="165069" y="1001385"/>
            <a:ext cx="6285186" cy="923330"/>
          </a:xfrm>
          <a:prstGeom prst="rect">
            <a:avLst/>
          </a:prstGeom>
          <a:noFill/>
        </p:spPr>
        <p:txBody>
          <a:bodyPr wrap="square">
            <a:spAutoFit/>
          </a:bodyPr>
          <a:lstStyle/>
          <a:p>
            <a:pPr marL="342900" indent="-342900">
              <a:buFont typeface="Wingdings" panose="05000000000000000000" pitchFamily="2" charset="2"/>
              <a:buChar char="p"/>
            </a:pPr>
            <a:r>
              <a:rPr lang="en-US" altLang="zh-CN" sz="1800" dirty="0">
                <a:latin typeface="Times New Roman" panose="02020603050405020304" pitchFamily="18" charset="0"/>
                <a:cs typeface="Times New Roman" panose="02020603050405020304" pitchFamily="18" charset="0"/>
              </a:rPr>
              <a:t>Limited Annotation Data</a:t>
            </a:r>
          </a:p>
          <a:p>
            <a:pPr marL="342900" indent="-342900">
              <a:buFont typeface="Wingdings" pitchFamily="2" charset="2"/>
              <a:buChar char="ü"/>
            </a:pPr>
            <a:r>
              <a:rPr lang="en-US" altLang="zh-CN" dirty="0">
                <a:latin typeface="Times New Roman" panose="02020603050405020304" pitchFamily="18" charset="0"/>
                <a:cs typeface="Times New Roman" panose="02020603050405020304" pitchFamily="18" charset="0"/>
              </a:rPr>
              <a:t>Hybrid Dataset Training</a:t>
            </a:r>
            <a:endParaRPr lang="zh-CN" altLang="en-US" dirty="0"/>
          </a:p>
          <a:p>
            <a:pPr marL="342900" indent="-342900">
              <a:buFont typeface="Wingdings" pitchFamily="2" charset="2"/>
              <a:buChar char="ü"/>
            </a:pPr>
            <a:r>
              <a:rPr lang="en-US" altLang="zh-CN" dirty="0">
                <a:latin typeface="Times New Roman" panose="02020603050405020304" pitchFamily="18" charset="0"/>
                <a:cs typeface="Times New Roman" panose="02020603050405020304" pitchFamily="18" charset="0"/>
              </a:rPr>
              <a:t>Pre-trained Model Finetuning</a:t>
            </a:r>
            <a:endParaRPr lang="en-US" altLang="zh-CN" sz="18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14A0AA70-4945-A6C1-7FEE-EECEB0D4E7F5}"/>
              </a:ext>
            </a:extLst>
          </p:cNvPr>
          <p:cNvSpPr txBox="1"/>
          <p:nvPr/>
        </p:nvSpPr>
        <p:spPr>
          <a:xfrm>
            <a:off x="7927850" y="960071"/>
            <a:ext cx="4351336" cy="923330"/>
          </a:xfrm>
          <a:prstGeom prst="rect">
            <a:avLst/>
          </a:prstGeom>
          <a:noFill/>
        </p:spPr>
        <p:txBody>
          <a:bodyPr wrap="square">
            <a:spAutoFit/>
          </a:bodyPr>
          <a:lstStyle/>
          <a:p>
            <a:pPr marL="342900" indent="-342900">
              <a:buFont typeface="Wingdings" panose="05000000000000000000" pitchFamily="2" charset="2"/>
              <a:buChar char="p"/>
            </a:pPr>
            <a:r>
              <a:rPr lang="en-US" altLang="zh-CN" sz="1800" dirty="0">
                <a:latin typeface="Times New Roman" panose="02020603050405020304" pitchFamily="18" charset="0"/>
                <a:cs typeface="Times New Roman" panose="02020603050405020304" pitchFamily="18" charset="0"/>
              </a:rPr>
              <a:t>Defects are small, shallow and weak</a:t>
            </a:r>
          </a:p>
          <a:p>
            <a:pPr marL="342900" indent="-342900">
              <a:buFont typeface="Wingdings" pitchFamily="2" charset="2"/>
              <a:buChar char="ü"/>
            </a:pPr>
            <a:r>
              <a:rPr lang="en-US" altLang="zh-CN" sz="1800" dirty="0">
                <a:latin typeface="Times New Roman" panose="02020603050405020304" pitchFamily="18" charset="0"/>
                <a:cs typeface="Times New Roman" panose="02020603050405020304" pitchFamily="18" charset="0"/>
              </a:rPr>
              <a:t>Heterogeneous model ensemble learning</a:t>
            </a:r>
          </a:p>
          <a:p>
            <a:pPr marL="342900" indent="-342900">
              <a:buFont typeface="Wingdings" pitchFamily="2" charset="2"/>
              <a:buChar char="ü"/>
            </a:pPr>
            <a:r>
              <a:rPr lang="en-US" altLang="zh-CN" dirty="0">
                <a:latin typeface="Times New Roman" panose="02020603050405020304" pitchFamily="18" charset="0"/>
                <a:cs typeface="Times New Roman" panose="02020603050405020304" pitchFamily="18" charset="0"/>
              </a:rPr>
              <a:t>Result Fusion with tricks</a:t>
            </a:r>
            <a:endParaRPr lang="zh-CN" altLang="en-US" sz="1800" dirty="0">
              <a:latin typeface="Times New Roman" panose="02020603050405020304" pitchFamily="18" charset="0"/>
              <a:cs typeface="Times New Roman" panose="02020603050405020304" pitchFamily="18" charset="0"/>
            </a:endParaRPr>
          </a:p>
        </p:txBody>
      </p:sp>
      <p:pic>
        <p:nvPicPr>
          <p:cNvPr id="3" name="3">
            <a:hlinkClick r:id="" action="ppaction://media"/>
            <a:extLst>
              <a:ext uri="{FF2B5EF4-FFF2-40B4-BE49-F238E27FC236}">
                <a16:creationId xmlns:a16="http://schemas.microsoft.com/office/drawing/2014/main" id="{E4855237-E2A5-415A-B619-556945ED988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014110" y="5653080"/>
            <a:ext cx="487363" cy="487363"/>
          </a:xfrm>
          <a:prstGeom prst="rect">
            <a:avLst/>
          </a:prstGeom>
        </p:spPr>
      </p:pic>
    </p:spTree>
    <p:extLst>
      <p:ext uri="{BB962C8B-B14F-4D97-AF65-F5344CB8AC3E}">
        <p14:creationId xmlns:p14="http://schemas.microsoft.com/office/powerpoint/2010/main" val="36520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1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B4CAB1-FAA6-427D-B483-074A16D0E302}"/>
              </a:ext>
            </a:extLst>
          </p:cNvPr>
          <p:cNvSpPr>
            <a:spLocks noGrp="1"/>
          </p:cNvSpPr>
          <p:nvPr>
            <p:ph type="title"/>
          </p:nvPr>
        </p:nvSpPr>
        <p:spPr>
          <a:xfrm>
            <a:off x="304800" y="246495"/>
            <a:ext cx="9023927" cy="508000"/>
          </a:xfrm>
        </p:spPr>
        <p:txBody>
          <a:bodyPr/>
          <a:lstStyle/>
          <a:p>
            <a:pPr algn="l"/>
            <a:r>
              <a:rPr lang="en-US" altLang="zh-CN" dirty="0">
                <a:latin typeface="Times New Roman" panose="02020603050405020304" pitchFamily="18" charset="0"/>
                <a:cs typeface="Times New Roman" panose="02020603050405020304" pitchFamily="18" charset="0"/>
              </a:rPr>
              <a:t>Hybrid Dataset Training</a:t>
            </a:r>
            <a:br>
              <a:rPr lang="zh-CN" altLang="en-US" dirty="0"/>
            </a:br>
            <a:endParaRPr lang="zh-CN" altLang="en-US" dirty="0"/>
          </a:p>
        </p:txBody>
      </p:sp>
      <p:graphicFrame>
        <p:nvGraphicFramePr>
          <p:cNvPr id="3" name="表格 2">
            <a:extLst>
              <a:ext uri="{FF2B5EF4-FFF2-40B4-BE49-F238E27FC236}">
                <a16:creationId xmlns:a16="http://schemas.microsoft.com/office/drawing/2014/main" id="{DD979964-1DD8-4871-AC8B-DBABFDC25011}"/>
              </a:ext>
            </a:extLst>
          </p:cNvPr>
          <p:cNvGraphicFramePr>
            <a:graphicFrameLocks noGrp="1"/>
          </p:cNvGraphicFramePr>
          <p:nvPr>
            <p:extLst>
              <p:ext uri="{D42A27DB-BD31-4B8C-83A1-F6EECF244321}">
                <p14:modId xmlns:p14="http://schemas.microsoft.com/office/powerpoint/2010/main" val="2551552247"/>
              </p:ext>
            </p:extLst>
          </p:nvPr>
        </p:nvGraphicFramePr>
        <p:xfrm>
          <a:off x="346466" y="2084405"/>
          <a:ext cx="5917144" cy="4267112"/>
        </p:xfrm>
        <a:graphic>
          <a:graphicData uri="http://schemas.openxmlformats.org/drawingml/2006/table">
            <a:tbl>
              <a:tblPr/>
              <a:tblGrid>
                <a:gridCol w="1479286">
                  <a:extLst>
                    <a:ext uri="{9D8B030D-6E8A-4147-A177-3AD203B41FA5}">
                      <a16:colId xmlns:a16="http://schemas.microsoft.com/office/drawing/2014/main" val="3134931663"/>
                    </a:ext>
                  </a:extLst>
                </a:gridCol>
                <a:gridCol w="1479286">
                  <a:extLst>
                    <a:ext uri="{9D8B030D-6E8A-4147-A177-3AD203B41FA5}">
                      <a16:colId xmlns:a16="http://schemas.microsoft.com/office/drawing/2014/main" val="2946496234"/>
                    </a:ext>
                  </a:extLst>
                </a:gridCol>
                <a:gridCol w="1479286">
                  <a:extLst>
                    <a:ext uri="{9D8B030D-6E8A-4147-A177-3AD203B41FA5}">
                      <a16:colId xmlns:a16="http://schemas.microsoft.com/office/drawing/2014/main" val="991615764"/>
                    </a:ext>
                  </a:extLst>
                </a:gridCol>
                <a:gridCol w="1479286">
                  <a:extLst>
                    <a:ext uri="{9D8B030D-6E8A-4147-A177-3AD203B41FA5}">
                      <a16:colId xmlns:a16="http://schemas.microsoft.com/office/drawing/2014/main" val="1199949491"/>
                    </a:ext>
                  </a:extLst>
                </a:gridCol>
              </a:tblGrid>
              <a:tr h="413762">
                <a:tc>
                  <a:txBody>
                    <a:bodyPr/>
                    <a:lstStyle/>
                    <a:p>
                      <a:pPr fontAlgn="t"/>
                      <a:r>
                        <a:rPr lang="en-US" altLang="zh-CN" sz="1200" b="1" dirty="0">
                          <a:solidFill>
                            <a:srgbClr val="FFFFFF"/>
                          </a:solidFill>
                          <a:effectLst/>
                          <a:latin typeface="Times New Roman" panose="02020603050405020304" pitchFamily="18" charset="0"/>
                          <a:cs typeface="Times New Roman" panose="02020603050405020304" pitchFamily="18" charset="0"/>
                        </a:rPr>
                        <a:t>Dataset</a:t>
                      </a:r>
                      <a:endParaRPr lang="zh-CN" altLang="en-US" sz="1200" dirty="0">
                        <a:effectLst/>
                        <a:latin typeface="Times New Roman" panose="02020603050405020304" pitchFamily="18" charset="0"/>
                        <a:cs typeface="Times New Roman" panose="02020603050405020304" pitchFamily="18" charset="0"/>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4472C4"/>
                    </a:solidFill>
                  </a:tcPr>
                </a:tc>
                <a:tc>
                  <a:txBody>
                    <a:bodyPr/>
                    <a:lstStyle/>
                    <a:p>
                      <a:pPr fontAlgn="t"/>
                      <a:r>
                        <a:rPr lang="en-US" sz="1200" b="1">
                          <a:solidFill>
                            <a:srgbClr val="FFFFFF"/>
                          </a:solidFill>
                          <a:effectLst/>
                          <a:latin typeface="Times New Roman" panose="02020603050405020304" pitchFamily="18" charset="0"/>
                          <a:cs typeface="Times New Roman" panose="02020603050405020304" pitchFamily="18" charset="0"/>
                        </a:rPr>
                        <a:t>train</a:t>
                      </a:r>
                      <a:endParaRPr lang="en-US" sz="1200">
                        <a:effectLst/>
                        <a:latin typeface="Times New Roman" panose="02020603050405020304" pitchFamily="18" charset="0"/>
                        <a:cs typeface="Times New Roman" panose="02020603050405020304" pitchFamily="18" charset="0"/>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4472C4"/>
                    </a:solidFill>
                  </a:tcPr>
                </a:tc>
                <a:tc>
                  <a:txBody>
                    <a:bodyPr/>
                    <a:lstStyle/>
                    <a:p>
                      <a:pPr fontAlgn="t"/>
                      <a:r>
                        <a:rPr lang="en-US" sz="1200" b="1" dirty="0" err="1">
                          <a:solidFill>
                            <a:srgbClr val="FFFFFF"/>
                          </a:solidFill>
                          <a:effectLst/>
                          <a:latin typeface="Times New Roman" panose="02020603050405020304" pitchFamily="18" charset="0"/>
                          <a:cs typeface="Times New Roman" panose="02020603050405020304" pitchFamily="18" charset="0"/>
                        </a:rPr>
                        <a:t>val</a:t>
                      </a:r>
                      <a:endParaRPr lang="en-US" sz="1200" dirty="0">
                        <a:effectLst/>
                        <a:latin typeface="Times New Roman" panose="02020603050405020304" pitchFamily="18" charset="0"/>
                        <a:cs typeface="Times New Roman" panose="02020603050405020304" pitchFamily="18" charset="0"/>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4472C4"/>
                    </a:solidFill>
                  </a:tcPr>
                </a:tc>
                <a:tc>
                  <a:txBody>
                    <a:bodyPr/>
                    <a:lstStyle/>
                    <a:p>
                      <a:pPr fontAlgn="t"/>
                      <a:r>
                        <a:rPr lang="en-US" sz="1200" b="1" dirty="0">
                          <a:solidFill>
                            <a:srgbClr val="FFFFFF"/>
                          </a:solidFill>
                          <a:effectLst/>
                          <a:latin typeface="Times New Roman" panose="02020603050405020304" pitchFamily="18" charset="0"/>
                          <a:cs typeface="Times New Roman" panose="02020603050405020304" pitchFamily="18" charset="0"/>
                        </a:rPr>
                        <a:t>test</a:t>
                      </a:r>
                      <a:endParaRPr lang="en-US" sz="1200" dirty="0">
                        <a:effectLst/>
                        <a:latin typeface="Times New Roman" panose="02020603050405020304" pitchFamily="18" charset="0"/>
                        <a:cs typeface="Times New Roman" panose="02020603050405020304" pitchFamily="18" charset="0"/>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620711478"/>
                  </a:ext>
                </a:extLst>
              </a:tr>
              <a:tr h="238937">
                <a:tc>
                  <a:txBody>
                    <a:bodyPr/>
                    <a:lstStyle/>
                    <a:p>
                      <a:pPr algn="l" fontAlgn="t"/>
                      <a:r>
                        <a:rPr lang="en-US" sz="1200">
                          <a:solidFill>
                            <a:srgbClr val="000000"/>
                          </a:solidFill>
                          <a:effectLst/>
                        </a:rPr>
                        <a:t>Cable</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41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131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1146</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18662594"/>
                  </a:ext>
                </a:extLst>
              </a:tr>
              <a:tr h="238937">
                <a:tc>
                  <a:txBody>
                    <a:bodyPr/>
                    <a:lstStyle/>
                    <a:p>
                      <a:pPr algn="l" fontAlgn="t"/>
                      <a:r>
                        <a:rPr lang="en-US" sz="1200">
                          <a:solidFill>
                            <a:srgbClr val="000000"/>
                          </a:solidFill>
                          <a:effectLst/>
                        </a:rPr>
                        <a:t>Casting</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54</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51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1755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89087466"/>
                  </a:ext>
                </a:extLst>
              </a:tr>
              <a:tr h="238937">
                <a:tc>
                  <a:txBody>
                    <a:bodyPr/>
                    <a:lstStyle/>
                    <a:p>
                      <a:pPr algn="l" fontAlgn="t"/>
                      <a:r>
                        <a:rPr lang="en-US" sz="1200">
                          <a:solidFill>
                            <a:srgbClr val="000000"/>
                          </a:solidFill>
                          <a:effectLst/>
                        </a:rPr>
                        <a:t>Cylinder</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138</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145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1241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69018172"/>
                  </a:ext>
                </a:extLst>
              </a:tr>
              <a:tr h="238937">
                <a:tc>
                  <a:txBody>
                    <a:bodyPr/>
                    <a:lstStyle/>
                    <a:p>
                      <a:pPr algn="l" fontAlgn="t"/>
                      <a:r>
                        <a:rPr lang="en-US" sz="1200">
                          <a:solidFill>
                            <a:srgbClr val="000000"/>
                          </a:solidFill>
                          <a:effectLst/>
                        </a:rPr>
                        <a:t>Capacitor</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35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42</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2257</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470750293"/>
                  </a:ext>
                </a:extLst>
              </a:tr>
              <a:tr h="238937">
                <a:tc>
                  <a:txBody>
                    <a:bodyPr/>
                    <a:lstStyle/>
                    <a:p>
                      <a:pPr algn="l" fontAlgn="t"/>
                      <a:r>
                        <a:rPr lang="en-US" sz="1200">
                          <a:solidFill>
                            <a:srgbClr val="000000"/>
                          </a:solidFill>
                          <a:effectLst/>
                        </a:rPr>
                        <a:t>Console</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95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97</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dirty="0">
                          <a:solidFill>
                            <a:srgbClr val="000000"/>
                          </a:solidFill>
                          <a:effectLst/>
                        </a:rPr>
                        <a:t>3936</a:t>
                      </a:r>
                      <a:endParaRPr lang="zh-CN" altLang="en-US" sz="1200" dirty="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532991425"/>
                  </a:ext>
                </a:extLst>
              </a:tr>
              <a:tr h="238937">
                <a:tc>
                  <a:txBody>
                    <a:bodyPr/>
                    <a:lstStyle/>
                    <a:p>
                      <a:pPr algn="l" fontAlgn="t"/>
                      <a:r>
                        <a:rPr lang="en-US" sz="1200">
                          <a:solidFill>
                            <a:srgbClr val="000000"/>
                          </a:solidFill>
                          <a:effectLst/>
                        </a:rPr>
                        <a:t>Electronics</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36</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31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159</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8571463"/>
                  </a:ext>
                </a:extLst>
              </a:tr>
              <a:tr h="240254">
                <a:tc>
                  <a:txBody>
                    <a:bodyPr/>
                    <a:lstStyle/>
                    <a:p>
                      <a:pPr algn="l" fontAlgn="t"/>
                      <a:r>
                        <a:rPr lang="en-US" sz="1200">
                          <a:solidFill>
                            <a:srgbClr val="000000"/>
                          </a:solidFill>
                          <a:effectLst/>
                        </a:rPr>
                        <a:t>Groove</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50</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49</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dirty="0">
                          <a:solidFill>
                            <a:srgbClr val="000000"/>
                          </a:solidFill>
                          <a:effectLst/>
                        </a:rPr>
                        <a:t>563</a:t>
                      </a:r>
                      <a:endParaRPr lang="zh-CN" altLang="en-US" sz="1200" dirty="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90584028"/>
                  </a:ext>
                </a:extLst>
              </a:tr>
              <a:tr h="238937">
                <a:tc>
                  <a:txBody>
                    <a:bodyPr/>
                    <a:lstStyle/>
                    <a:p>
                      <a:pPr algn="l" fontAlgn="t"/>
                      <a:r>
                        <a:rPr lang="en-US" sz="1200">
                          <a:solidFill>
                            <a:srgbClr val="000000"/>
                          </a:solidFill>
                          <a:effectLst/>
                        </a:rPr>
                        <a:t>Hemisphere</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85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134</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265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818523424"/>
                  </a:ext>
                </a:extLst>
              </a:tr>
              <a:tr h="238937">
                <a:tc>
                  <a:txBody>
                    <a:bodyPr/>
                    <a:lstStyle/>
                    <a:p>
                      <a:pPr algn="l" fontAlgn="t"/>
                      <a:r>
                        <a:rPr lang="en-US" sz="1200">
                          <a:solidFill>
                            <a:srgbClr val="000000"/>
                          </a:solidFill>
                          <a:effectLst/>
                        </a:rPr>
                        <a:t>Lens</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66</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63</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93</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273525494"/>
                  </a:ext>
                </a:extLst>
              </a:tr>
              <a:tr h="238937">
                <a:tc>
                  <a:txBody>
                    <a:bodyPr/>
                    <a:lstStyle/>
                    <a:p>
                      <a:pPr algn="l" fontAlgn="t"/>
                      <a:r>
                        <a:rPr lang="en-US" sz="1200">
                          <a:solidFill>
                            <a:srgbClr val="000000"/>
                          </a:solidFill>
                          <a:effectLst/>
                        </a:rPr>
                        <a:t>PCB_1</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47</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dirty="0">
                          <a:solidFill>
                            <a:srgbClr val="000000"/>
                          </a:solidFill>
                          <a:effectLst/>
                        </a:rPr>
                        <a:t>40</a:t>
                      </a:r>
                      <a:endParaRPr lang="zh-CN" altLang="en-US" sz="1200" dirty="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606</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974276005"/>
                  </a:ext>
                </a:extLst>
              </a:tr>
              <a:tr h="238937">
                <a:tc>
                  <a:txBody>
                    <a:bodyPr/>
                    <a:lstStyle/>
                    <a:p>
                      <a:pPr algn="l" fontAlgn="t"/>
                      <a:r>
                        <a:rPr lang="en-US" sz="1200">
                          <a:solidFill>
                            <a:srgbClr val="000000"/>
                          </a:solidFill>
                          <a:effectLst/>
                        </a:rPr>
                        <a:t>PCB_2</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80</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75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105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72051553"/>
                  </a:ext>
                </a:extLst>
              </a:tr>
              <a:tr h="238937">
                <a:tc>
                  <a:txBody>
                    <a:bodyPr/>
                    <a:lstStyle/>
                    <a:p>
                      <a:pPr algn="l" fontAlgn="t"/>
                      <a:r>
                        <a:rPr lang="en-US" sz="1200">
                          <a:solidFill>
                            <a:srgbClr val="000000"/>
                          </a:solidFill>
                          <a:effectLst/>
                        </a:rPr>
                        <a:t>Ring</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45</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42</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464</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56785503"/>
                  </a:ext>
                </a:extLst>
              </a:tr>
              <a:tr h="238937">
                <a:tc>
                  <a:txBody>
                    <a:bodyPr/>
                    <a:lstStyle/>
                    <a:p>
                      <a:pPr algn="l" fontAlgn="t"/>
                      <a:r>
                        <a:rPr lang="en-US" sz="1200">
                          <a:solidFill>
                            <a:srgbClr val="000000"/>
                          </a:solidFill>
                          <a:effectLst/>
                        </a:rPr>
                        <a:t>Screw</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57</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63</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a:solidFill>
                            <a:srgbClr val="000000"/>
                          </a:solidFill>
                          <a:effectLst/>
                        </a:rPr>
                        <a:t>1698</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560682981"/>
                  </a:ext>
                </a:extLst>
              </a:tr>
              <a:tr h="238937">
                <a:tc>
                  <a:txBody>
                    <a:bodyPr/>
                    <a:lstStyle/>
                    <a:p>
                      <a:pPr algn="l" fontAlgn="t"/>
                      <a:r>
                        <a:rPr lang="en-US" sz="1200">
                          <a:solidFill>
                            <a:srgbClr val="000000"/>
                          </a:solidFill>
                          <a:effectLst/>
                        </a:rPr>
                        <a:t>Wood</a:t>
                      </a:r>
                      <a:endParaRPr 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51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51</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t"/>
                      <a:r>
                        <a:rPr lang="en-US" altLang="zh-CN" sz="1200">
                          <a:solidFill>
                            <a:srgbClr val="000000"/>
                          </a:solidFill>
                          <a:effectLst/>
                        </a:rPr>
                        <a:t>107</a:t>
                      </a: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754782771"/>
                  </a:ext>
                </a:extLst>
              </a:tr>
              <a:tr h="415257">
                <a:tc>
                  <a:txBody>
                    <a:bodyPr/>
                    <a:lstStyle/>
                    <a:p>
                      <a:pPr algn="l" fontAlgn="t"/>
                      <a:br>
                        <a:rPr lang="zh-CN" altLang="en-US" sz="1200">
                          <a:solidFill>
                            <a:srgbClr val="000000"/>
                          </a:solidFill>
                          <a:effectLst/>
                        </a:rPr>
                      </a:br>
                      <a:endParaRPr lang="zh-CN" altLang="en-US" sz="120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dirty="0">
                          <a:solidFill>
                            <a:srgbClr val="000000"/>
                          </a:solidFill>
                          <a:effectLst/>
                        </a:rPr>
                        <a:t>894</a:t>
                      </a:r>
                      <a:endParaRPr lang="zh-CN" altLang="en-US" sz="1200" dirty="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dirty="0">
                          <a:solidFill>
                            <a:srgbClr val="000000"/>
                          </a:solidFill>
                          <a:effectLst/>
                        </a:rPr>
                        <a:t>1029</a:t>
                      </a:r>
                      <a:endParaRPr lang="zh-CN" altLang="en-US" sz="1200" dirty="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CFD5EA"/>
                    </a:solidFill>
                  </a:tcPr>
                </a:tc>
                <a:tc>
                  <a:txBody>
                    <a:bodyPr/>
                    <a:lstStyle/>
                    <a:p>
                      <a:pPr algn="l" fontAlgn="t"/>
                      <a:r>
                        <a:rPr lang="en-US" altLang="zh-CN" sz="1200" dirty="0">
                          <a:solidFill>
                            <a:srgbClr val="000000"/>
                          </a:solidFill>
                          <a:effectLst/>
                        </a:rPr>
                        <a:t>14395</a:t>
                      </a:r>
                      <a:endParaRPr lang="zh-CN" altLang="en-US" sz="1200" dirty="0">
                        <a:effectLst/>
                      </a:endParaRPr>
                    </a:p>
                  </a:txBody>
                  <a:tcPr marL="61819" marR="61819" marT="30909" marB="30909">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2112792"/>
                  </a:ext>
                </a:extLst>
              </a:tr>
            </a:tbl>
          </a:graphicData>
        </a:graphic>
      </p:graphicFrame>
      <p:pic>
        <p:nvPicPr>
          <p:cNvPr id="4" name="Picture 1">
            <a:extLst>
              <a:ext uri="{FF2B5EF4-FFF2-40B4-BE49-F238E27FC236}">
                <a16:creationId xmlns:a16="http://schemas.microsoft.com/office/drawing/2014/main" id="{3632D77E-79CF-4986-9B40-26F13275B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259" y="2084405"/>
            <a:ext cx="1613830" cy="1372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454E7A3-005B-4F3B-BD82-EE8A0288A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427" y="2084405"/>
            <a:ext cx="1613830" cy="1353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718B807B-ACC8-4D28-866A-EEE42886A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0973" y="2084405"/>
            <a:ext cx="1624561" cy="1353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70A15F6-A39C-4297-82AE-D7B1C819E2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6260" y="3555652"/>
            <a:ext cx="1613830" cy="1335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1428C325-7BC2-4F23-86DB-6D98DB0E9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3179" y="3555653"/>
            <a:ext cx="1620397" cy="1353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62C1131C-9C3C-4438-9A1F-8F13564BB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0973" y="3574031"/>
            <a:ext cx="1620397" cy="1410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077887CB-4F2D-4FC1-9496-581194D6B1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2828" y="4984931"/>
            <a:ext cx="1620398" cy="12579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5EAD08B4-32A0-4E45-8C93-CA52958DD8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8428" y="4984931"/>
            <a:ext cx="1518000" cy="12566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77172F4A-21F4-4A27-9EA0-CA84E3A1E4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20973" y="5004145"/>
            <a:ext cx="1518001" cy="1237459"/>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id="{181F33EA-9A45-4AC8-ADE3-D3E8B05B8EC5}"/>
              </a:ext>
            </a:extLst>
          </p:cNvPr>
          <p:cNvSpPr txBox="1"/>
          <p:nvPr/>
        </p:nvSpPr>
        <p:spPr>
          <a:xfrm>
            <a:off x="346466" y="653526"/>
            <a:ext cx="11540734" cy="1477328"/>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Why?</a:t>
            </a:r>
          </a:p>
          <a:p>
            <a:pPr marL="342900" indent="-342900">
              <a:buAutoNum type="arabicPeriod"/>
            </a:pPr>
            <a:r>
              <a:rPr lang="en" altLang="zh-CN" dirty="0">
                <a:latin typeface="Times New Roman" panose="02020603050405020304" pitchFamily="18" charset="0"/>
                <a:cs typeface="Times New Roman" panose="02020603050405020304" pitchFamily="18" charset="0"/>
              </a:rPr>
              <a:t>14 datasets, dozens of defects, few labeled images</a:t>
            </a:r>
          </a:p>
          <a:p>
            <a:pPr marL="342900" indent="-342900">
              <a:buAutoNum type="arabicPeriod"/>
            </a:pPr>
            <a:r>
              <a:rPr lang="en" altLang="zh-CN" dirty="0">
                <a:latin typeface="Times New Roman" panose="02020603050405020304" pitchFamily="18" charset="0"/>
                <a:cs typeface="Times New Roman" panose="02020603050405020304" pitchFamily="18" charset="0"/>
              </a:rPr>
              <a:t>Significant difference between defects</a:t>
            </a:r>
            <a:r>
              <a:rPr lang="en-US" altLang="zh-CN" dirty="0">
                <a:latin typeface="Times New Roman" panose="02020603050405020304" pitchFamily="18" charset="0"/>
                <a:cs typeface="Times New Roman" panose="02020603050405020304" pitchFamily="18" charset="0"/>
              </a:rPr>
              <a:t>,  therefore </a:t>
            </a:r>
            <a:r>
              <a:rPr lang="en" altLang="zh-CN" dirty="0">
                <a:latin typeface="Times New Roman" panose="02020603050405020304" pitchFamily="18" charset="0"/>
                <a:cs typeface="Times New Roman" panose="02020603050405020304" pitchFamily="18" charset="0"/>
              </a:rPr>
              <a:t>no risk of </a:t>
            </a:r>
            <a:r>
              <a:rPr lang="en-US" altLang="zh-CN" dirty="0">
                <a:latin typeface="Times New Roman" panose="02020603050405020304" pitchFamily="18" charset="0"/>
                <a:cs typeface="Times New Roman" panose="02020603050405020304" pitchFamily="18" charset="0"/>
              </a:rPr>
              <a:t>category</a:t>
            </a:r>
            <a:r>
              <a:rPr lang="en" altLang="zh-CN" dirty="0">
                <a:latin typeface="Times New Roman" panose="02020603050405020304" pitchFamily="18" charset="0"/>
                <a:cs typeface="Times New Roman" panose="02020603050405020304" pitchFamily="18" charset="0"/>
              </a:rPr>
              <a:t> confusion.</a:t>
            </a:r>
            <a:endParaRPr lang="en-US" altLang="zh-CN"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en-US" altLang="zh-CN" dirty="0">
                <a:latin typeface="Times New Roman" panose="02020603050405020304" pitchFamily="18" charset="0"/>
                <a:cs typeface="Times New Roman" panose="02020603050405020304" pitchFamily="18" charset="0"/>
              </a:rPr>
              <a:t>Advantage</a:t>
            </a:r>
          </a:p>
          <a:p>
            <a:r>
              <a:rPr lang="en" altLang="zh-CN" dirty="0">
                <a:latin typeface="Times New Roman" panose="02020603050405020304" pitchFamily="18" charset="0"/>
                <a:cs typeface="Times New Roman" panose="02020603050405020304" pitchFamily="18" charset="0"/>
              </a:rPr>
              <a:t>Other defect data can be regarded as the background of the current defect class, which greatly enriches the training data</a:t>
            </a:r>
            <a:endParaRPr lang="zh-CN" altLang="en-US" dirty="0">
              <a:latin typeface="Times New Roman" panose="02020603050405020304" pitchFamily="18" charset="0"/>
              <a:cs typeface="Times New Roman" panose="02020603050405020304" pitchFamily="18" charset="0"/>
            </a:endParaRPr>
          </a:p>
        </p:txBody>
      </p:sp>
      <p:pic>
        <p:nvPicPr>
          <p:cNvPr id="14" name="4">
            <a:hlinkClick r:id="" action="ppaction://media"/>
            <a:extLst>
              <a:ext uri="{FF2B5EF4-FFF2-40B4-BE49-F238E27FC236}">
                <a16:creationId xmlns:a16="http://schemas.microsoft.com/office/drawing/2014/main" id="{A248A66A-01AC-481A-B304-CB7AF384691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0543808" y="961453"/>
            <a:ext cx="487363" cy="487363"/>
          </a:xfrm>
          <a:prstGeom prst="rect">
            <a:avLst/>
          </a:prstGeom>
        </p:spPr>
      </p:pic>
    </p:spTree>
    <p:extLst>
      <p:ext uri="{BB962C8B-B14F-4D97-AF65-F5344CB8AC3E}">
        <p14:creationId xmlns:p14="http://schemas.microsoft.com/office/powerpoint/2010/main" val="7084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34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1E2DC3-6B40-4B79-8717-84FB8C647D03}"/>
              </a:ext>
            </a:extLst>
          </p:cNvPr>
          <p:cNvSpPr>
            <a:spLocks noGrp="1"/>
          </p:cNvSpPr>
          <p:nvPr>
            <p:ph type="title"/>
          </p:nvPr>
        </p:nvSpPr>
        <p:spPr>
          <a:xfrm>
            <a:off x="294290" y="194600"/>
            <a:ext cx="9023927" cy="508000"/>
          </a:xfrm>
        </p:spPr>
        <p:txBody>
          <a:bodyPr/>
          <a:lstStyle/>
          <a:p>
            <a:pPr algn="l"/>
            <a:r>
              <a:rPr lang="en-US" altLang="zh-CN" dirty="0">
                <a:latin typeface="Times New Roman" panose="02020603050405020304" pitchFamily="18" charset="0"/>
                <a:cs typeface="Times New Roman" panose="02020603050405020304" pitchFamily="18" charset="0"/>
              </a:rPr>
              <a:t>Pre-trained Model Finetuning</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B8E8006D-062F-5A5F-41D8-5DB03CD17E37}"/>
              </a:ext>
            </a:extLst>
          </p:cNvPr>
          <p:cNvPicPr>
            <a:picLocks noChangeAspect="1"/>
          </p:cNvPicPr>
          <p:nvPr/>
        </p:nvPicPr>
        <p:blipFill>
          <a:blip r:embed="rId4"/>
          <a:stretch>
            <a:fillRect/>
          </a:stretch>
        </p:blipFill>
        <p:spPr>
          <a:xfrm>
            <a:off x="4330528" y="1544233"/>
            <a:ext cx="6679780" cy="4490016"/>
          </a:xfrm>
          <a:prstGeom prst="rect">
            <a:avLst/>
          </a:prstGeom>
        </p:spPr>
      </p:pic>
      <p:sp>
        <p:nvSpPr>
          <p:cNvPr id="5" name="文本框 4">
            <a:extLst>
              <a:ext uri="{FF2B5EF4-FFF2-40B4-BE49-F238E27FC236}">
                <a16:creationId xmlns:a16="http://schemas.microsoft.com/office/drawing/2014/main" id="{4E730A3D-3E62-FA3C-7B23-47886DACAC2B}"/>
              </a:ext>
            </a:extLst>
          </p:cNvPr>
          <p:cNvSpPr txBox="1"/>
          <p:nvPr/>
        </p:nvSpPr>
        <p:spPr>
          <a:xfrm>
            <a:off x="1466915" y="6031923"/>
            <a:ext cx="9543393" cy="584775"/>
          </a:xfrm>
          <a:prstGeom prst="rect">
            <a:avLst/>
          </a:prstGeom>
          <a:noFill/>
        </p:spPr>
        <p:txBody>
          <a:bodyPr wrap="square">
            <a:spAutoFit/>
          </a:bodyPr>
          <a:lstStyle/>
          <a:p>
            <a:r>
              <a:rPr lang="en" altLang="zh-CN" sz="1600" dirty="0">
                <a:latin typeface="Times New Roman" panose="02020603050405020304" pitchFamily="18" charset="0"/>
                <a:cs typeface="Times New Roman" panose="02020603050405020304" pitchFamily="18" charset="0"/>
              </a:rPr>
              <a:t>Referenced from</a:t>
            </a:r>
            <a:r>
              <a:rPr lang="zh-CN" altLang="en-US" sz="16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hlinkClick r:id="rId5"/>
              </a:rPr>
              <a:t>https://paperswithcode.com/sota/instance-segmentation-on-coco</a:t>
            </a:r>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https://cocodataset.org/#home</a:t>
            </a:r>
            <a:endParaRPr lang="zh-CN" altLang="en-US" sz="16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13DE9079-0A97-8276-5AB6-216B7CB1E15F}"/>
              </a:ext>
            </a:extLst>
          </p:cNvPr>
          <p:cNvPicPr>
            <a:picLocks noChangeAspect="1"/>
          </p:cNvPicPr>
          <p:nvPr/>
        </p:nvPicPr>
        <p:blipFill rotWithShape="1">
          <a:blip r:embed="rId6"/>
          <a:srcRect r="50372"/>
          <a:stretch/>
        </p:blipFill>
        <p:spPr>
          <a:xfrm>
            <a:off x="522937" y="2369678"/>
            <a:ext cx="3214115" cy="1987980"/>
          </a:xfrm>
          <a:prstGeom prst="rect">
            <a:avLst/>
          </a:prstGeom>
        </p:spPr>
      </p:pic>
      <p:pic>
        <p:nvPicPr>
          <p:cNvPr id="7" name="图片 6">
            <a:extLst>
              <a:ext uri="{FF2B5EF4-FFF2-40B4-BE49-F238E27FC236}">
                <a16:creationId xmlns:a16="http://schemas.microsoft.com/office/drawing/2014/main" id="{EC4DB738-E609-0A3F-0135-F025435C91E3}"/>
              </a:ext>
            </a:extLst>
          </p:cNvPr>
          <p:cNvPicPr>
            <a:picLocks noChangeAspect="1"/>
          </p:cNvPicPr>
          <p:nvPr/>
        </p:nvPicPr>
        <p:blipFill rotWithShape="1">
          <a:blip r:embed="rId6"/>
          <a:srcRect l="49788" t="17589" r="584"/>
          <a:stretch/>
        </p:blipFill>
        <p:spPr>
          <a:xfrm>
            <a:off x="522937" y="4356092"/>
            <a:ext cx="3214115" cy="1638309"/>
          </a:xfrm>
          <a:prstGeom prst="rect">
            <a:avLst/>
          </a:prstGeom>
        </p:spPr>
      </p:pic>
      <p:pic>
        <p:nvPicPr>
          <p:cNvPr id="8" name="图片 7">
            <a:extLst>
              <a:ext uri="{FF2B5EF4-FFF2-40B4-BE49-F238E27FC236}">
                <a16:creationId xmlns:a16="http://schemas.microsoft.com/office/drawing/2014/main" id="{89F81721-DB51-B08E-F66A-7FF4A323018C}"/>
              </a:ext>
            </a:extLst>
          </p:cNvPr>
          <p:cNvPicPr>
            <a:picLocks noChangeAspect="1"/>
          </p:cNvPicPr>
          <p:nvPr/>
        </p:nvPicPr>
        <p:blipFill rotWithShape="1">
          <a:blip r:embed="rId7"/>
          <a:srcRect t="20795" b="17562"/>
          <a:stretch/>
        </p:blipFill>
        <p:spPr>
          <a:xfrm>
            <a:off x="522937" y="1589346"/>
            <a:ext cx="3214115" cy="780332"/>
          </a:xfrm>
          <a:prstGeom prst="rect">
            <a:avLst/>
          </a:prstGeom>
        </p:spPr>
      </p:pic>
      <p:sp>
        <p:nvSpPr>
          <p:cNvPr id="9" name="文本框 8">
            <a:extLst>
              <a:ext uri="{FF2B5EF4-FFF2-40B4-BE49-F238E27FC236}">
                <a16:creationId xmlns:a16="http://schemas.microsoft.com/office/drawing/2014/main" id="{2BA0445D-490B-4F79-998A-393FE0CB20BC}"/>
              </a:ext>
            </a:extLst>
          </p:cNvPr>
          <p:cNvSpPr txBox="1"/>
          <p:nvPr/>
        </p:nvSpPr>
        <p:spPr>
          <a:xfrm>
            <a:off x="294290" y="666016"/>
            <a:ext cx="10015780" cy="923330"/>
          </a:xfrm>
          <a:prstGeom prst="rect">
            <a:avLst/>
          </a:prstGeom>
          <a:noFill/>
        </p:spPr>
        <p:txBody>
          <a:bodyPr wrap="square">
            <a:spAutoFit/>
          </a:bodyPr>
          <a:lstStyle/>
          <a:p>
            <a:pPr marL="285750" indent="-285750" algn="just">
              <a:buFont typeface="Wingdings" panose="05000000000000000000" pitchFamily="2" charset="2"/>
              <a:buChar char="l"/>
            </a:pPr>
            <a:r>
              <a:rPr lang="zh-CN" altLang="en-US" dirty="0">
                <a:latin typeface="Times New Roman" panose="02020603050405020304" pitchFamily="18" charset="0"/>
                <a:cs typeface="Times New Roman" panose="02020603050405020304" pitchFamily="18" charset="0"/>
              </a:rPr>
              <a:t>Pre-trained models have powerful generalization capabilities</a:t>
            </a:r>
            <a:r>
              <a:rPr lang="en-US" altLang="zh-CN" dirty="0">
                <a:latin typeface="Times New Roman" panose="02020603050405020304" pitchFamily="18" charset="0"/>
                <a:cs typeface="Times New Roman" panose="02020603050405020304" pitchFamily="18" charset="0"/>
              </a:rPr>
              <a:t>, which help the models converge quickly on downstream task datasets and also avoid overfitting when trained on small datasets.</a:t>
            </a:r>
          </a:p>
          <a:p>
            <a:pPr marL="285750" indent="-285750" algn="just">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We select pre-trained models based on the public evaluation results on the COCO test-dev dataset.</a:t>
            </a:r>
            <a:endParaRPr lang="zh-CN" altLang="en-US" dirty="0">
              <a:latin typeface="Times New Roman" panose="02020603050405020304" pitchFamily="18" charset="0"/>
              <a:cs typeface="Times New Roman" panose="02020603050405020304" pitchFamily="18" charset="0"/>
            </a:endParaRPr>
          </a:p>
        </p:txBody>
      </p:sp>
      <p:pic>
        <p:nvPicPr>
          <p:cNvPr id="4" name="5">
            <a:hlinkClick r:id="" action="ppaction://media"/>
            <a:extLst>
              <a:ext uri="{FF2B5EF4-FFF2-40B4-BE49-F238E27FC236}">
                <a16:creationId xmlns:a16="http://schemas.microsoft.com/office/drawing/2014/main" id="{66D57173-315D-4F87-9843-424B9F2765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10308" y="883999"/>
            <a:ext cx="487363" cy="487363"/>
          </a:xfrm>
          <a:prstGeom prst="rect">
            <a:avLst/>
          </a:prstGeom>
        </p:spPr>
      </p:pic>
    </p:spTree>
    <p:extLst>
      <p:ext uri="{BB962C8B-B14F-4D97-AF65-F5344CB8AC3E}">
        <p14:creationId xmlns:p14="http://schemas.microsoft.com/office/powerpoint/2010/main" val="19531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4D28B0-7B49-4876-B98A-25F1DDBF70D6}"/>
              </a:ext>
            </a:extLst>
          </p:cNvPr>
          <p:cNvSpPr>
            <a:spLocks noGrp="1"/>
          </p:cNvSpPr>
          <p:nvPr>
            <p:ph type="title"/>
          </p:nvPr>
        </p:nvSpPr>
        <p:spPr>
          <a:xfrm>
            <a:off x="161924" y="150148"/>
            <a:ext cx="9023927" cy="508000"/>
          </a:xfrm>
        </p:spPr>
        <p:txBody>
          <a:bodyPr/>
          <a:lstStyle/>
          <a:p>
            <a:pPr algn="l"/>
            <a:r>
              <a:rPr lang="en-US" altLang="zh-CN" sz="2400" dirty="0">
                <a:latin typeface="Times New Roman" panose="02020603050405020304" pitchFamily="18" charset="0"/>
                <a:cs typeface="Times New Roman" panose="02020603050405020304" pitchFamily="18" charset="0"/>
              </a:rPr>
              <a:t>Heterogeneous model ensemble learning</a:t>
            </a:r>
            <a:br>
              <a:rPr lang="zh-CN" altLang="en-US" sz="2400" dirty="0">
                <a:latin typeface="Times New Roman" panose="02020603050405020304" pitchFamily="18" charset="0"/>
                <a:cs typeface="Times New Roman" panose="02020603050405020304" pitchFamily="18" charset="0"/>
              </a:rPr>
            </a:br>
            <a:endParaRPr lang="zh-CN" altLang="en-US" dirty="0"/>
          </a:p>
        </p:txBody>
      </p:sp>
      <p:pic>
        <p:nvPicPr>
          <p:cNvPr id="6" name="Picture 2">
            <a:extLst>
              <a:ext uri="{FF2B5EF4-FFF2-40B4-BE49-F238E27FC236}">
                <a16:creationId xmlns:a16="http://schemas.microsoft.com/office/drawing/2014/main" id="{5C7D3080-DC6A-4012-AA21-2E91E7237A0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60" r="16617"/>
          <a:stretch/>
        </p:blipFill>
        <p:spPr bwMode="auto">
          <a:xfrm>
            <a:off x="5537070" y="1957292"/>
            <a:ext cx="6355019" cy="3011956"/>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BBC83A52-56D8-4E3D-AA27-312097CA435A}"/>
              </a:ext>
            </a:extLst>
          </p:cNvPr>
          <p:cNvSpPr txBox="1"/>
          <p:nvPr/>
        </p:nvSpPr>
        <p:spPr>
          <a:xfrm>
            <a:off x="1920617" y="4998487"/>
            <a:ext cx="2072081" cy="400110"/>
          </a:xfrm>
          <a:prstGeom prst="rect">
            <a:avLst/>
          </a:prstGeom>
          <a:solidFill>
            <a:srgbClr val="0070C0"/>
          </a:solidFill>
        </p:spPr>
        <p:txBody>
          <a:bodyPr wrap="square" rtlCol="0">
            <a:spAutoFit/>
          </a:bodyPr>
          <a:lstStyle/>
          <a:p>
            <a:pPr algn="ctr"/>
            <a:r>
              <a:rPr lang="en-US" altLang="zh-CN" sz="2000" dirty="0">
                <a:solidFill>
                  <a:schemeClr val="bg1"/>
                </a:solidFill>
                <a:latin typeface="Times New Roman" panose="02020603050405020304" pitchFamily="18" charset="0"/>
                <a:cs typeface="Times New Roman" panose="02020603050405020304" pitchFamily="18" charset="0"/>
              </a:rPr>
              <a:t>CNN Architecture</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449E78E9-98F1-422B-B328-C2D5FEE5C3F3}"/>
              </a:ext>
            </a:extLst>
          </p:cNvPr>
          <p:cNvSpPr txBox="1"/>
          <p:nvPr/>
        </p:nvSpPr>
        <p:spPr>
          <a:xfrm>
            <a:off x="7747197" y="4966836"/>
            <a:ext cx="2877309" cy="400110"/>
          </a:xfrm>
          <a:prstGeom prst="rect">
            <a:avLst/>
          </a:prstGeom>
          <a:solidFill>
            <a:srgbClr val="0070C0"/>
          </a:solidFill>
        </p:spPr>
        <p:txBody>
          <a:bodyPr wrap="square" rtlCol="0">
            <a:spAutoFit/>
          </a:bodyPr>
          <a:lstStyle/>
          <a:p>
            <a:pPr algn="ctr"/>
            <a:r>
              <a:rPr lang="en-US" altLang="zh-CN" sz="2000" dirty="0">
                <a:solidFill>
                  <a:schemeClr val="bg1"/>
                </a:solidFill>
                <a:latin typeface="Times New Roman" panose="02020603050405020304" pitchFamily="18" charset="0"/>
                <a:cs typeface="Times New Roman" panose="02020603050405020304" pitchFamily="18" charset="0"/>
              </a:rPr>
              <a:t>Transformer Architecture</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C2693747-A925-4571-900B-DD7F903B635F}"/>
              </a:ext>
            </a:extLst>
          </p:cNvPr>
          <p:cNvSpPr txBox="1"/>
          <p:nvPr/>
        </p:nvSpPr>
        <p:spPr>
          <a:xfrm>
            <a:off x="158662" y="5498676"/>
            <a:ext cx="11941508" cy="523220"/>
          </a:xfrm>
          <a:prstGeom prst="rect">
            <a:avLst/>
          </a:prstGeom>
          <a:noFill/>
        </p:spPr>
        <p:txBody>
          <a:bodyPr wrap="square">
            <a:spAutoFit/>
          </a:bodyPr>
          <a:lstStyle/>
          <a:p>
            <a:pPr algn="just"/>
            <a:r>
              <a:rPr lang="en-US" altLang="zh-CN" sz="1400" b="0" i="0" dirty="0">
                <a:solidFill>
                  <a:srgbClr val="222222"/>
                </a:solidFill>
                <a:effectLst/>
                <a:latin typeface="Times New Roman" panose="02020603050405020304" pitchFamily="18" charset="0"/>
                <a:cs typeface="Times New Roman" panose="02020603050405020304" pitchFamily="18" charset="0"/>
              </a:rPr>
              <a:t>Li F, Zhang H, Xu H, et al. Mask </a:t>
            </a:r>
            <a:r>
              <a:rPr lang="en-US" altLang="zh-CN" sz="1400" b="0" i="0" dirty="0" err="1">
                <a:solidFill>
                  <a:srgbClr val="222222"/>
                </a:solidFill>
                <a:effectLst/>
                <a:latin typeface="Times New Roman" panose="02020603050405020304" pitchFamily="18" charset="0"/>
                <a:cs typeface="Times New Roman" panose="02020603050405020304" pitchFamily="18" charset="0"/>
              </a:rPr>
              <a:t>dino</a:t>
            </a:r>
            <a:r>
              <a:rPr lang="en-US" altLang="zh-CN" sz="1400" b="0" i="0" dirty="0">
                <a:solidFill>
                  <a:srgbClr val="222222"/>
                </a:solidFill>
                <a:effectLst/>
                <a:latin typeface="Times New Roman" panose="02020603050405020304" pitchFamily="18" charset="0"/>
                <a:cs typeface="Times New Roman" panose="02020603050405020304" pitchFamily="18" charset="0"/>
              </a:rPr>
              <a:t>: Towards a unified transformer-based framework for object detection and segmentation[C]//Proceedings of the IEEE/CVF Conference on Computer Vision and Pattern Recognition. 2023: 3041-3050.</a:t>
            </a:r>
            <a:endParaRPr lang="zh-CN" altLang="en-US" sz="1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8BFE50B9-AFC5-461A-BE81-7E4ED6D64E6E}"/>
              </a:ext>
            </a:extLst>
          </p:cNvPr>
          <p:cNvSpPr txBox="1"/>
          <p:nvPr/>
        </p:nvSpPr>
        <p:spPr>
          <a:xfrm>
            <a:off x="158662" y="5928025"/>
            <a:ext cx="11849228" cy="523220"/>
          </a:xfrm>
          <a:prstGeom prst="rect">
            <a:avLst/>
          </a:prstGeom>
          <a:noFill/>
        </p:spPr>
        <p:txBody>
          <a:bodyPr wrap="square">
            <a:spAutoFit/>
          </a:bodyPr>
          <a:lstStyle/>
          <a:p>
            <a:pPr algn="just"/>
            <a:r>
              <a:rPr lang="en-US" altLang="zh-CN" sz="1400" b="0" i="0" dirty="0">
                <a:solidFill>
                  <a:srgbClr val="222222"/>
                </a:solidFill>
                <a:effectLst/>
                <a:latin typeface="Times New Roman" panose="02020603050405020304" pitchFamily="18" charset="0"/>
                <a:cs typeface="Times New Roman" panose="02020603050405020304" pitchFamily="18" charset="0"/>
              </a:rPr>
              <a:t>Fang Y, Wang W, </a:t>
            </a:r>
            <a:r>
              <a:rPr lang="en-US" altLang="zh-CN" sz="1400" b="0" i="0" dirty="0" err="1">
                <a:solidFill>
                  <a:srgbClr val="222222"/>
                </a:solidFill>
                <a:effectLst/>
                <a:latin typeface="Times New Roman" panose="02020603050405020304" pitchFamily="18" charset="0"/>
                <a:cs typeface="Times New Roman" panose="02020603050405020304" pitchFamily="18" charset="0"/>
              </a:rPr>
              <a:t>Xie</a:t>
            </a:r>
            <a:r>
              <a:rPr lang="en-US" altLang="zh-CN" sz="1400" b="0" i="0" dirty="0">
                <a:solidFill>
                  <a:srgbClr val="222222"/>
                </a:solidFill>
                <a:effectLst/>
                <a:latin typeface="Times New Roman" panose="02020603050405020304" pitchFamily="18" charset="0"/>
                <a:cs typeface="Times New Roman" panose="02020603050405020304" pitchFamily="18" charset="0"/>
              </a:rPr>
              <a:t> B, et al. Eva: Exploring the limits of masked visual representation learning at scale[C]//Proceedings of the IEEE/CVF Conference on Computer Vision and Pattern Recognition. 2023: 19358-19369.</a:t>
            </a:r>
            <a:endParaRPr lang="zh-CN" altLang="en-US" sz="14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48BB305F-7BCB-478D-9E38-07BF6968E8FF}"/>
              </a:ext>
            </a:extLst>
          </p:cNvPr>
          <p:cNvSpPr txBox="1"/>
          <p:nvPr/>
        </p:nvSpPr>
        <p:spPr>
          <a:xfrm>
            <a:off x="272863" y="970046"/>
            <a:ext cx="6027269" cy="1200329"/>
          </a:xfrm>
          <a:prstGeom prst="rect">
            <a:avLst/>
          </a:prstGeom>
          <a:noFill/>
        </p:spPr>
        <p:txBody>
          <a:bodyPr wrap="square">
            <a:spAutoFit/>
          </a:bodyPr>
          <a:lstStyle/>
          <a:p>
            <a:pPr marL="285750" indent="-285750" algn="just">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Classic method </a:t>
            </a:r>
            <a:r>
              <a:rPr lang="en-US" altLang="zh-CN" dirty="0">
                <a:solidFill>
                  <a:srgbClr val="FF0000"/>
                </a:solidFill>
                <a:latin typeface="Times New Roman" panose="02020603050405020304" pitchFamily="18" charset="0"/>
                <a:cs typeface="Times New Roman" panose="02020603050405020304" pitchFamily="18" charset="0"/>
              </a:rPr>
              <a:t>Cascade Mask RCNN with EVA</a:t>
            </a:r>
          </a:p>
          <a:p>
            <a:pPr marL="285750" indent="-285750" algn="just">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A large-scale pre-trained model EVA with 1.3B parameters is used as backbone</a:t>
            </a:r>
          </a:p>
          <a:p>
            <a:pPr marL="285750" indent="-285750" algn="just">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Powerful visual feature extraction capability</a:t>
            </a:r>
          </a:p>
        </p:txBody>
      </p:sp>
      <p:grpSp>
        <p:nvGrpSpPr>
          <p:cNvPr id="16" name="组合 15">
            <a:extLst>
              <a:ext uri="{FF2B5EF4-FFF2-40B4-BE49-F238E27FC236}">
                <a16:creationId xmlns:a16="http://schemas.microsoft.com/office/drawing/2014/main" id="{9B527488-18CA-41E3-9E3B-73C407EF3886}"/>
              </a:ext>
            </a:extLst>
          </p:cNvPr>
          <p:cNvGrpSpPr/>
          <p:nvPr/>
        </p:nvGrpSpPr>
        <p:grpSpPr>
          <a:xfrm>
            <a:off x="272863" y="2200197"/>
            <a:ext cx="5340542" cy="2874851"/>
            <a:chOff x="272863" y="2200197"/>
            <a:chExt cx="5340542" cy="2874851"/>
          </a:xfrm>
        </p:grpSpPr>
        <p:grpSp>
          <p:nvGrpSpPr>
            <p:cNvPr id="3" name="组合 2">
              <a:extLst>
                <a:ext uri="{FF2B5EF4-FFF2-40B4-BE49-F238E27FC236}">
                  <a16:creationId xmlns:a16="http://schemas.microsoft.com/office/drawing/2014/main" id="{BD4FB1DC-9DEE-403E-89C4-66477B0B5EA0}"/>
                </a:ext>
              </a:extLst>
            </p:cNvPr>
            <p:cNvGrpSpPr/>
            <p:nvPr/>
          </p:nvGrpSpPr>
          <p:grpSpPr>
            <a:xfrm>
              <a:off x="272863" y="2200197"/>
              <a:ext cx="5340542" cy="2874851"/>
              <a:chOff x="3280095" y="478976"/>
              <a:chExt cx="4347015" cy="2690426"/>
            </a:xfrm>
          </p:grpSpPr>
          <p:pic>
            <p:nvPicPr>
              <p:cNvPr id="4" name="Picture 1">
                <a:extLst>
                  <a:ext uri="{FF2B5EF4-FFF2-40B4-BE49-F238E27FC236}">
                    <a16:creationId xmlns:a16="http://schemas.microsoft.com/office/drawing/2014/main" id="{159B6259-217B-4E2D-878F-41FC26CB946B}"/>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7287"/>
              <a:stretch/>
            </p:blipFill>
            <p:spPr bwMode="auto">
              <a:xfrm>
                <a:off x="3302111" y="478976"/>
                <a:ext cx="4324999" cy="269042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1DB58A3A-7E6B-469E-B69A-1194260B5FE7}"/>
                  </a:ext>
                </a:extLst>
              </p:cNvPr>
              <p:cNvSpPr/>
              <p:nvPr/>
            </p:nvSpPr>
            <p:spPr>
              <a:xfrm>
                <a:off x="3280095" y="1661021"/>
                <a:ext cx="995657" cy="9311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EVA</a:t>
                </a:r>
                <a:endParaRPr lang="zh-CN" altLang="en-US" dirty="0"/>
              </a:p>
            </p:txBody>
          </p:sp>
        </p:grpSp>
        <p:sp>
          <p:nvSpPr>
            <p:cNvPr id="15" name="矩形 14">
              <a:extLst>
                <a:ext uri="{FF2B5EF4-FFF2-40B4-BE49-F238E27FC236}">
                  <a16:creationId xmlns:a16="http://schemas.microsoft.com/office/drawing/2014/main" id="{AD362238-6A2A-4110-BB9D-6F31A6AC3A31}"/>
                </a:ext>
              </a:extLst>
            </p:cNvPr>
            <p:cNvSpPr/>
            <p:nvPr/>
          </p:nvSpPr>
          <p:spPr>
            <a:xfrm>
              <a:off x="3553088" y="2270453"/>
              <a:ext cx="1734165" cy="42934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B1BFF"/>
                  </a:solidFill>
                  <a:latin typeface="Times New Roman" panose="02020603050405020304" pitchFamily="18" charset="0"/>
                  <a:cs typeface="Times New Roman" panose="02020603050405020304" pitchFamily="18" charset="0"/>
                </a:rPr>
                <a:t>Cascade Mask RCNN with EVA</a:t>
              </a:r>
              <a:endParaRPr lang="zh-CN" altLang="en-US" sz="1600" dirty="0">
                <a:solidFill>
                  <a:srgbClr val="1B1BFF"/>
                </a:solidFill>
                <a:latin typeface="Times New Roman" panose="02020603050405020304" pitchFamily="18" charset="0"/>
                <a:cs typeface="Times New Roman" panose="02020603050405020304" pitchFamily="18" charset="0"/>
              </a:endParaRPr>
            </a:p>
          </p:txBody>
        </p:sp>
      </p:grpSp>
      <p:sp>
        <p:nvSpPr>
          <p:cNvPr id="17" name="文本框 16">
            <a:extLst>
              <a:ext uri="{FF2B5EF4-FFF2-40B4-BE49-F238E27FC236}">
                <a16:creationId xmlns:a16="http://schemas.microsoft.com/office/drawing/2014/main" id="{6111E5DF-1FAF-45F7-AD21-FB8206EC0222}"/>
              </a:ext>
            </a:extLst>
          </p:cNvPr>
          <p:cNvSpPr txBox="1"/>
          <p:nvPr/>
        </p:nvSpPr>
        <p:spPr>
          <a:xfrm>
            <a:off x="6210428" y="906730"/>
            <a:ext cx="5931478" cy="1477328"/>
          </a:xfrm>
          <a:prstGeom prst="rect">
            <a:avLst/>
          </a:prstGeom>
          <a:noFill/>
        </p:spPr>
        <p:txBody>
          <a:bodyPr wrap="square">
            <a:spAutoFit/>
          </a:bodyPr>
          <a:lstStyle/>
          <a:p>
            <a:pPr marL="285750" indent="-285750" algn="just">
              <a:buFont typeface="Wingdings" panose="05000000000000000000" pitchFamily="2" charset="2"/>
              <a:buChar char="ü"/>
            </a:pPr>
            <a:r>
              <a:rPr lang="en-US" altLang="zh-CN" dirty="0">
                <a:latin typeface="Times New Roman" panose="02020603050405020304" pitchFamily="18" charset="0"/>
                <a:cs typeface="Times New Roman" panose="02020603050405020304" pitchFamily="18" charset="0"/>
              </a:rPr>
              <a:t>SOTA </a:t>
            </a:r>
            <a:r>
              <a:rPr lang="en-US" altLang="zh-CN" dirty="0" err="1">
                <a:solidFill>
                  <a:srgbClr val="FF0000"/>
                </a:solidFill>
                <a:latin typeface="Times New Roman" panose="02020603050405020304" pitchFamily="18" charset="0"/>
                <a:cs typeface="Times New Roman" panose="02020603050405020304" pitchFamily="18" charset="0"/>
              </a:rPr>
              <a:t>MaskDINO</a:t>
            </a: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Transformer-based encoder-decoder </a:t>
            </a:r>
          </a:p>
          <a:p>
            <a:pPr marL="285750" indent="-285750" algn="just">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Anchor-Free, NMS-Free</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l"/>
            </a:pPr>
            <a:r>
              <a:rPr lang="en-US" altLang="zh-CN" dirty="0">
                <a:latin typeface="Times New Roman" panose="02020603050405020304" pitchFamily="18" charset="0"/>
                <a:cs typeface="Times New Roman" panose="02020603050405020304" pitchFamily="18" charset="0"/>
              </a:rPr>
              <a:t>With a wider receptive field, the segmentation accuracy is </a:t>
            </a:r>
          </a:p>
          <a:p>
            <a:pPr algn="just"/>
            <a:r>
              <a:rPr lang="en-US" altLang="zh-CN" dirty="0">
                <a:latin typeface="Times New Roman" panose="02020603050405020304" pitchFamily="18" charset="0"/>
                <a:cs typeface="Times New Roman" panose="02020603050405020304" pitchFamily="18" charset="0"/>
              </a:rPr>
              <a:t>higher;</a:t>
            </a:r>
          </a:p>
        </p:txBody>
      </p:sp>
      <p:sp>
        <p:nvSpPr>
          <p:cNvPr id="19" name="文本框 18">
            <a:extLst>
              <a:ext uri="{FF2B5EF4-FFF2-40B4-BE49-F238E27FC236}">
                <a16:creationId xmlns:a16="http://schemas.microsoft.com/office/drawing/2014/main" id="{63B1B36B-AFB5-4BEB-BC99-2E2E4AC06E47}"/>
              </a:ext>
            </a:extLst>
          </p:cNvPr>
          <p:cNvSpPr txBox="1"/>
          <p:nvPr/>
        </p:nvSpPr>
        <p:spPr>
          <a:xfrm>
            <a:off x="158662" y="554463"/>
            <a:ext cx="993127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We select multiple models for </a:t>
            </a:r>
            <a:r>
              <a:rPr lang="en-US" altLang="zh-CN" dirty="0">
                <a:latin typeface="Times New Roman" panose="02020603050405020304" pitchFamily="18" charset="0"/>
                <a:cs typeface="Times New Roman" panose="02020603050405020304" pitchFamily="18" charset="0"/>
              </a:rPr>
              <a:t>ensemble</a:t>
            </a:r>
            <a:r>
              <a:rPr lang="zh-CN" altLang="en-US" dirty="0">
                <a:latin typeface="Times New Roman" panose="02020603050405020304" pitchFamily="18" charset="0"/>
                <a:cs typeface="Times New Roman" panose="02020603050405020304" pitchFamily="18" charset="0"/>
              </a:rPr>
              <a:t> learning to complement each other's strengths and weaknesses</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10" name="6">
            <a:hlinkClick r:id="" action="ppaction://media"/>
            <a:extLst>
              <a:ext uri="{FF2B5EF4-FFF2-40B4-BE49-F238E27FC236}">
                <a16:creationId xmlns:a16="http://schemas.microsoft.com/office/drawing/2014/main" id="{EC584FD9-0D50-4151-8C4A-8FE057E225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17140" y="944648"/>
            <a:ext cx="487363" cy="487363"/>
          </a:xfrm>
          <a:prstGeom prst="rect">
            <a:avLst/>
          </a:prstGeom>
        </p:spPr>
      </p:pic>
    </p:spTree>
    <p:extLst>
      <p:ext uri="{BB962C8B-B14F-4D97-AF65-F5344CB8AC3E}">
        <p14:creationId xmlns:p14="http://schemas.microsoft.com/office/powerpoint/2010/main" val="2058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99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10D7044-8491-47CB-83D9-2B9D7823E8C5}"/>
              </a:ext>
            </a:extLst>
          </p:cNvPr>
          <p:cNvSpPr txBox="1"/>
          <p:nvPr/>
        </p:nvSpPr>
        <p:spPr>
          <a:xfrm>
            <a:off x="271943" y="740056"/>
            <a:ext cx="11858538" cy="3387338"/>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en-US" altLang="zh-CN" dirty="0">
                <a:solidFill>
                  <a:srgbClr val="FF0000"/>
                </a:solidFill>
                <a:latin typeface="Times New Roman" panose="02020603050405020304" pitchFamily="18" charset="0"/>
                <a:cs typeface="Times New Roman" panose="02020603050405020304" pitchFamily="18" charset="0"/>
              </a:rPr>
              <a:t>Stacking Ensemble Learning</a:t>
            </a:r>
          </a:p>
          <a:p>
            <a:pPr>
              <a:lnSpc>
                <a:spcPct val="120000"/>
              </a:lnSpc>
            </a:pPr>
            <a:r>
              <a:rPr lang="en-US" altLang="zh-CN" dirty="0">
                <a:latin typeface="Times New Roman" panose="02020603050405020304" pitchFamily="18" charset="0"/>
                <a:cs typeface="Times New Roman" panose="02020603050405020304" pitchFamily="18" charset="0"/>
              </a:rPr>
              <a:t>Train each branch model in parallel and fuse the results of the models</a:t>
            </a:r>
          </a:p>
          <a:p>
            <a:pPr marL="285750" indent="-285750">
              <a:lnSpc>
                <a:spcPct val="120000"/>
              </a:lnSpc>
              <a:buFont typeface="Wingdings" panose="05000000000000000000" pitchFamily="2" charset="2"/>
              <a:buChar char="ü"/>
            </a:pPr>
            <a:r>
              <a:rPr lang="en-US" altLang="zh-CN" dirty="0">
                <a:solidFill>
                  <a:srgbClr val="FF0000"/>
                </a:solidFill>
                <a:latin typeface="Times New Roman" panose="02020603050405020304" pitchFamily="18" charset="0"/>
                <a:cs typeface="Times New Roman" panose="02020603050405020304" pitchFamily="18" charset="0"/>
              </a:rPr>
              <a:t>Dataset-aware Checkpoint</a:t>
            </a:r>
          </a:p>
          <a:p>
            <a:pPr algn="l">
              <a:lnSpc>
                <a:spcPct val="120000"/>
              </a:lnSpc>
            </a:pPr>
            <a:r>
              <a:rPr lang="en-US" altLang="zh-CN" dirty="0">
                <a:latin typeface="Times New Roman" panose="02020603050405020304" pitchFamily="18" charset="0"/>
                <a:cs typeface="Times New Roman" panose="02020603050405020304" pitchFamily="18" charset="0"/>
              </a:rPr>
              <a:t>The s</a:t>
            </a:r>
            <a:r>
              <a:rPr lang="en-US" altLang="zh-CN" sz="1800" b="0" i="0" u="none" strike="noStrike" baseline="0" dirty="0">
                <a:latin typeface="Times New Roman" panose="02020603050405020304" pitchFamily="18" charset="0"/>
                <a:cs typeface="Times New Roman" panose="02020603050405020304" pitchFamily="18" charset="0"/>
              </a:rPr>
              <a:t>peed of convergence varies depending on defect difficulty, so </a:t>
            </a:r>
            <a:r>
              <a:rPr lang="en-US" altLang="zh-CN" dirty="0">
                <a:latin typeface="Times New Roman" panose="02020603050405020304" pitchFamily="18" charset="0"/>
                <a:cs typeface="Times New Roman" panose="02020603050405020304" pitchFamily="18" charset="0"/>
              </a:rPr>
              <a:t>t</a:t>
            </a:r>
            <a:r>
              <a:rPr lang="en-US" altLang="zh-CN" sz="1800" b="0" i="0" u="none" strike="noStrike" baseline="0" dirty="0">
                <a:latin typeface="Times New Roman" panose="02020603050405020304" pitchFamily="18" charset="0"/>
                <a:cs typeface="Times New Roman" panose="02020603050405020304" pitchFamily="18" charset="0"/>
              </a:rPr>
              <a:t>he model with the highest accuracy for each dataset is stored.</a:t>
            </a:r>
          </a:p>
          <a:p>
            <a:pPr marL="285750" indent="-285750">
              <a:lnSpc>
                <a:spcPct val="120000"/>
              </a:lnSpc>
              <a:buFont typeface="Wingdings" panose="05000000000000000000" pitchFamily="2" charset="2"/>
              <a:buChar char="ü"/>
            </a:pPr>
            <a:r>
              <a:rPr lang="en-US" altLang="zh-CN" dirty="0">
                <a:solidFill>
                  <a:srgbClr val="FF0000"/>
                </a:solidFill>
                <a:latin typeface="Times New Roman" panose="02020603050405020304" pitchFamily="18" charset="0"/>
                <a:cs typeface="Times New Roman" panose="02020603050405020304" pitchFamily="18" charset="0"/>
              </a:rPr>
              <a:t>Segmentation Loss</a:t>
            </a:r>
          </a:p>
          <a:p>
            <a:pPr marL="285750" indent="-285750">
              <a:lnSpc>
                <a:spcPct val="120000"/>
              </a:lnSpc>
              <a:buFont typeface="Wingdings" panose="05000000000000000000" pitchFamily="2" charset="2"/>
              <a:buChar char="p"/>
            </a:pPr>
            <a:r>
              <a:rPr lang="en-US" altLang="zh-CN" dirty="0">
                <a:latin typeface="Times New Roman" panose="02020603050405020304" pitchFamily="18" charset="0"/>
                <a:cs typeface="Times New Roman" panose="02020603050405020304" pitchFamily="18" charset="0"/>
              </a:rPr>
              <a:t>Why? </a:t>
            </a:r>
          </a:p>
          <a:p>
            <a:pPr>
              <a:lnSpc>
                <a:spcPct val="120000"/>
              </a:lnSpc>
            </a:pPr>
            <a:r>
              <a:rPr lang="en-US" altLang="zh-CN" dirty="0">
                <a:latin typeface="Times New Roman" panose="02020603050405020304" pitchFamily="18" charset="0"/>
                <a:cs typeface="Times New Roman" panose="02020603050405020304" pitchFamily="18" charset="0"/>
              </a:rPr>
              <a:t>The final evaluation metrics are only related to the segmentation mask</a:t>
            </a:r>
          </a:p>
          <a:p>
            <a:pPr marL="285750" indent="-285750">
              <a:lnSpc>
                <a:spcPct val="120000"/>
              </a:lnSpc>
              <a:buFont typeface="Wingdings" panose="05000000000000000000" pitchFamily="2" charset="2"/>
              <a:buChar char="p"/>
            </a:pPr>
            <a:r>
              <a:rPr lang="en-US" altLang="zh-CN" dirty="0">
                <a:solidFill>
                  <a:srgbClr val="FF0000"/>
                </a:solidFill>
                <a:latin typeface="Times New Roman" panose="02020603050405020304" pitchFamily="18" charset="0"/>
                <a:cs typeface="Times New Roman" panose="02020603050405020304" pitchFamily="18" charset="0"/>
              </a:rPr>
              <a:t>Modification</a:t>
            </a:r>
          </a:p>
          <a:p>
            <a:pPr>
              <a:lnSpc>
                <a:spcPct val="120000"/>
              </a:lnSpc>
            </a:pPr>
            <a:r>
              <a:rPr lang="en-US" altLang="zh-CN" sz="1800" dirty="0">
                <a:latin typeface="Times New Roman" panose="02020603050405020304" pitchFamily="18" charset="0"/>
                <a:cs typeface="Times New Roman" panose="02020603050405020304" pitchFamily="18" charset="0"/>
                <a:sym typeface="+mn-ea"/>
              </a:rPr>
              <a:t> The standard segmentation loss function is the CE loss</a:t>
            </a:r>
            <a:r>
              <a:rPr lang="en-US" altLang="zh-CN"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sym typeface="+mn-ea"/>
              </a:rPr>
              <a:t> which does not converge properly on unbalanced data.</a:t>
            </a:r>
            <a:endParaRPr lang="en-US" altLang="zh-CN" dirty="0">
              <a:latin typeface="Times New Roman" panose="02020603050405020304" pitchFamily="18" charset="0"/>
              <a:cs typeface="Times New Roman" panose="02020603050405020304" pitchFamily="18" charset="0"/>
            </a:endParaRPr>
          </a:p>
        </p:txBody>
      </p:sp>
      <p:sp>
        <p:nvSpPr>
          <p:cNvPr id="2" name="标题 1">
            <a:extLst>
              <a:ext uri="{FF2B5EF4-FFF2-40B4-BE49-F238E27FC236}">
                <a16:creationId xmlns:a16="http://schemas.microsoft.com/office/drawing/2014/main" id="{AA280468-2238-4905-AF0E-C83B0500177A}"/>
              </a:ext>
            </a:extLst>
          </p:cNvPr>
          <p:cNvSpPr>
            <a:spLocks noGrp="1"/>
          </p:cNvSpPr>
          <p:nvPr>
            <p:ph type="title"/>
          </p:nvPr>
        </p:nvSpPr>
        <p:spPr>
          <a:xfrm>
            <a:off x="257263" y="241077"/>
            <a:ext cx="9023927" cy="508000"/>
          </a:xfrm>
        </p:spPr>
        <p:txBody>
          <a:bodyPr/>
          <a:lstStyle/>
          <a:p>
            <a:pPr algn="l"/>
            <a:r>
              <a:rPr lang="en-US" altLang="zh-CN" sz="2000" dirty="0">
                <a:latin typeface="Times New Roman" panose="02020603050405020304" pitchFamily="18" charset="0"/>
                <a:cs typeface="Times New Roman" panose="02020603050405020304" pitchFamily="18" charset="0"/>
              </a:rPr>
              <a:t>Heterogeneous model ensemble learning</a:t>
            </a:r>
            <a:br>
              <a:rPr lang="zh-CN" altLang="en-US" sz="2000" dirty="0">
                <a:latin typeface="Times New Roman" panose="02020603050405020304" pitchFamily="18" charset="0"/>
                <a:cs typeface="Times New Roman" panose="02020603050405020304" pitchFamily="18" charset="0"/>
              </a:rPr>
            </a:br>
            <a:endParaRPr lang="zh-CN" altLang="en-US" dirty="0"/>
          </a:p>
        </p:txBody>
      </p:sp>
      <p:pic>
        <p:nvPicPr>
          <p:cNvPr id="3" name="图片 2">
            <a:extLst>
              <a:ext uri="{FF2B5EF4-FFF2-40B4-BE49-F238E27FC236}">
                <a16:creationId xmlns:a16="http://schemas.microsoft.com/office/drawing/2014/main" id="{FB4102EE-7198-48E2-9DE5-BD70D38566DD}"/>
              </a:ext>
            </a:extLst>
          </p:cNvPr>
          <p:cNvPicPr>
            <a:picLocks noChangeAspect="1"/>
          </p:cNvPicPr>
          <p:nvPr/>
        </p:nvPicPr>
        <p:blipFill>
          <a:blip r:embed="rId4"/>
          <a:stretch>
            <a:fillRect/>
          </a:stretch>
        </p:blipFill>
        <p:spPr>
          <a:xfrm>
            <a:off x="7013197" y="483309"/>
            <a:ext cx="3280095" cy="1268475"/>
          </a:xfrm>
          <a:prstGeom prst="rect">
            <a:avLst/>
          </a:prstGeom>
        </p:spPr>
      </p:pic>
      <p:pic>
        <p:nvPicPr>
          <p:cNvPr id="14" name="图形 13">
            <a:extLst>
              <a:ext uri="{FF2B5EF4-FFF2-40B4-BE49-F238E27FC236}">
                <a16:creationId xmlns:a16="http://schemas.microsoft.com/office/drawing/2014/main" id="{3D306B93-3218-E40E-1E77-8402771F94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68" y="4048460"/>
            <a:ext cx="3145998" cy="699111"/>
          </a:xfrm>
          <a:prstGeom prst="rect">
            <a:avLst/>
          </a:prstGeom>
        </p:spPr>
      </p:pic>
      <p:pic>
        <p:nvPicPr>
          <p:cNvPr id="16" name="图形 15">
            <a:extLst>
              <a:ext uri="{FF2B5EF4-FFF2-40B4-BE49-F238E27FC236}">
                <a16:creationId xmlns:a16="http://schemas.microsoft.com/office/drawing/2014/main" id="{1B719DE1-7B11-5BB5-1D44-74E6DC5EA4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06224" y="4037189"/>
            <a:ext cx="3794138" cy="673516"/>
          </a:xfrm>
          <a:prstGeom prst="rect">
            <a:avLst/>
          </a:prstGeom>
        </p:spPr>
      </p:pic>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95C73FC5-6921-7DCC-1902-0BE858F0D271}"/>
                  </a:ext>
                </a:extLst>
              </p:cNvPr>
              <p:cNvSpPr txBox="1"/>
              <p:nvPr/>
            </p:nvSpPr>
            <p:spPr>
              <a:xfrm>
                <a:off x="271943" y="4655176"/>
                <a:ext cx="11782093" cy="923330"/>
              </a:xfrm>
              <a:prstGeom prst="rect">
                <a:avLst/>
              </a:prstGeom>
              <a:noFill/>
            </p:spPr>
            <p:txBody>
              <a:bodyPr wrap="square">
                <a:spAutoFit/>
              </a:bodyPr>
              <a:lstStyle/>
              <a:p>
                <a:pPr marL="0" lvl="1" algn="just">
                  <a:spcBef>
                    <a:spcPts val="800"/>
                  </a:spcBef>
                  <a:tabLst>
                    <a:tab pos="0" algn="l"/>
                  </a:tabLst>
                </a:pPr>
                <a14:m>
                  <m:oMath xmlns:m="http://schemas.openxmlformats.org/officeDocument/2006/math">
                    <m:r>
                      <a:rPr lang="en-US" altLang="zh-CN" sz="1800" b="0" i="1" smtClean="0">
                        <a:latin typeface="Cambria Math" panose="02040503050406030204" pitchFamily="18" charset="0"/>
                        <a:cs typeface="Arial Regular" panose="020B0604020202020204" charset="0"/>
                        <a:sym typeface="+mn-ea"/>
                      </a:rPr>
                      <m:t>𝑀</m:t>
                    </m:r>
                  </m:oMath>
                </a14:m>
                <a:r>
                  <a:rPr lang="en-US" altLang="zh-CN" sz="1800" dirty="0">
                    <a:latin typeface="Times New Roman" panose="02020603050405020304" pitchFamily="18" charset="0"/>
                    <a:cs typeface="Times New Roman" panose="02020603050405020304" pitchFamily="18" charset="0"/>
                    <a:sym typeface="+mn-ea"/>
                  </a:rPr>
                  <a:t> is the number of categories, </a:t>
                </a:r>
                <a14:m>
                  <m:oMath xmlns:m="http://schemas.openxmlformats.org/officeDocument/2006/math">
                    <m:sSub>
                      <m:sSubPr>
                        <m:ctrlPr>
                          <a:rPr lang="en-US" altLang="zh-CN" sz="1800" i="1" smtClean="0">
                            <a:latin typeface="Cambria Math" panose="02040503050406030204" pitchFamily="18" charset="0"/>
                            <a:sym typeface="+mn-ea"/>
                          </a:rPr>
                        </m:ctrlPr>
                      </m:sSubPr>
                      <m:e>
                        <m:r>
                          <a:rPr lang="en-US" altLang="zh-CN" sz="1800" b="0" i="1" smtClean="0">
                            <a:latin typeface="Cambria Math" panose="02040503050406030204" pitchFamily="18" charset="0"/>
                            <a:sym typeface="+mn-ea"/>
                          </a:rPr>
                          <m:t>𝑦</m:t>
                        </m:r>
                      </m:e>
                      <m:sub>
                        <m:r>
                          <a:rPr lang="en-US" altLang="zh-CN" sz="1800" b="0" i="1" smtClean="0">
                            <a:latin typeface="Cambria Math" panose="02040503050406030204" pitchFamily="18" charset="0"/>
                            <a:sym typeface="+mn-ea"/>
                          </a:rPr>
                          <m:t>𝑖𝑐</m:t>
                        </m:r>
                      </m:sub>
                    </m:sSub>
                  </m:oMath>
                </a14:m>
                <a:r>
                  <a:rPr lang="en-US" altLang="zh-CN" sz="1800" dirty="0">
                    <a:latin typeface="Times New Roman" panose="02020603050405020304" pitchFamily="18" charset="0"/>
                    <a:cs typeface="Times New Roman" panose="02020603050405020304" pitchFamily="18" charset="0"/>
                    <a:sym typeface="+mn-ea"/>
                  </a:rPr>
                  <a:t> denotes the label (0 or 1) , </a:t>
                </a:r>
                <a14:m>
                  <m:oMath xmlns:m="http://schemas.openxmlformats.org/officeDocument/2006/math">
                    <m:sSub>
                      <m:sSubPr>
                        <m:ctrlPr>
                          <a:rPr lang="en-US" altLang="zh-CN" sz="1800" i="1">
                            <a:latin typeface="Cambria Math" panose="02040503050406030204" pitchFamily="18" charset="0"/>
                            <a:sym typeface="+mn-ea"/>
                          </a:rPr>
                        </m:ctrlPr>
                      </m:sSubPr>
                      <m:e>
                        <m:r>
                          <a:rPr lang="en-US" altLang="zh-CN" sz="1800" b="0" i="1" smtClean="0">
                            <a:latin typeface="Cambria Math" panose="02040503050406030204" pitchFamily="18" charset="0"/>
                            <a:sym typeface="+mn-ea"/>
                          </a:rPr>
                          <m:t>𝑝</m:t>
                        </m:r>
                      </m:e>
                      <m:sub>
                        <m:r>
                          <a:rPr lang="en-US" altLang="zh-CN" sz="1800" i="1">
                            <a:latin typeface="Cambria Math" panose="02040503050406030204" pitchFamily="18" charset="0"/>
                            <a:sym typeface="+mn-ea"/>
                          </a:rPr>
                          <m:t>𝑖𝑐</m:t>
                        </m:r>
                      </m:sub>
                    </m:sSub>
                    <m:r>
                      <a:rPr lang="en-US" altLang="zh-CN" sz="1800" i="1">
                        <a:latin typeface="Cambria Math" panose="02040503050406030204" pitchFamily="18" charset="0"/>
                        <a:sym typeface="+mn-ea"/>
                      </a:rPr>
                      <m:t> </m:t>
                    </m:r>
                  </m:oMath>
                </a14:m>
                <a:r>
                  <a:rPr lang="en-US" altLang="zh-CN" sz="1800" dirty="0">
                    <a:latin typeface="Times New Roman" panose="02020603050405020304" pitchFamily="18" charset="0"/>
                    <a:cs typeface="Times New Roman" panose="02020603050405020304" pitchFamily="18" charset="0"/>
                    <a:sym typeface="+mn-ea"/>
                  </a:rPr>
                  <a:t>is the predicted probability that sample </a:t>
                </a:r>
                <a14:m>
                  <m:oMath xmlns:m="http://schemas.openxmlformats.org/officeDocument/2006/math">
                    <m:r>
                      <m:rPr>
                        <m:sty m:val="p"/>
                      </m:rPr>
                      <a:rPr lang="en-US" altLang="zh-CN" sz="1800" i="1" dirty="0">
                        <a:latin typeface="Cambria Math" panose="02040503050406030204" pitchFamily="18" charset="0"/>
                        <a:cs typeface="Arial Regular" panose="020B0604020202020204" charset="0"/>
                        <a:sym typeface="+mn-ea"/>
                      </a:rPr>
                      <m:t>i</m:t>
                    </m:r>
                    <m:r>
                      <a:rPr lang="en-US" altLang="zh-CN" sz="1800" i="1">
                        <a:latin typeface="Cambria Math" panose="02040503050406030204" pitchFamily="18" charset="0"/>
                        <a:cs typeface="Arial Regular" panose="020B0604020202020204" charset="0"/>
                        <a:sym typeface="+mn-ea"/>
                      </a:rPr>
                      <m:t> </m:t>
                    </m:r>
                  </m:oMath>
                </a14:m>
                <a:r>
                  <a:rPr lang="en-US" altLang="zh-CN" sz="1800" dirty="0">
                    <a:latin typeface="Times New Roman" panose="02020603050405020304" pitchFamily="18" charset="0"/>
                    <a:cs typeface="Times New Roman" panose="02020603050405020304" pitchFamily="18" charset="0"/>
                    <a:sym typeface="+mn-ea"/>
                  </a:rPr>
                  <a:t>belongs to category </a:t>
                </a:r>
                <a14:m>
                  <m:oMath xmlns:m="http://schemas.openxmlformats.org/officeDocument/2006/math">
                    <m:r>
                      <a:rPr lang="en-US" altLang="zh-CN" sz="1800" b="0" i="1" smtClean="0">
                        <a:latin typeface="Cambria Math" panose="02040503050406030204" pitchFamily="18" charset="0"/>
                        <a:cs typeface="Arial Regular" panose="020B0604020202020204" charset="0"/>
                        <a:sym typeface="+mn-ea"/>
                      </a:rPr>
                      <m:t>𝑐</m:t>
                    </m:r>
                  </m:oMath>
                </a14:m>
                <a:r>
                  <a:rPr lang="en-US" altLang="zh-CN" sz="1800" dirty="0">
                    <a:latin typeface="Times New Roman" panose="02020603050405020304" pitchFamily="18" charset="0"/>
                    <a:cs typeface="Times New Roman" panose="02020603050405020304" pitchFamily="18" charset="0"/>
                    <a:sym typeface="+mn-ea"/>
                  </a:rPr>
                  <a:t>. We introduce a weighted Dice</a:t>
                </a:r>
                <a:r>
                  <a:rPr lang="en-US" altLang="zh-CN" dirty="0">
                    <a:latin typeface="Times New Roman" panose="02020603050405020304" pitchFamily="18" charset="0"/>
                    <a:cs typeface="Times New Roman" panose="02020603050405020304" pitchFamily="18" charset="0"/>
                    <a:sym typeface="+mn-ea"/>
                  </a:rPr>
                  <a:t> loss </a:t>
                </a:r>
                <a:r>
                  <a:rPr lang="en-US" altLang="zh-CN" sz="1800" dirty="0">
                    <a:latin typeface="Times New Roman" panose="02020603050405020304" pitchFamily="18" charset="0"/>
                    <a:cs typeface="Times New Roman" panose="02020603050405020304" pitchFamily="18" charset="0"/>
                    <a:sym typeface="+mn-ea"/>
                  </a:rPr>
                  <a:t>to solve the phenomenon of category imbalance</a:t>
                </a:r>
                <a:r>
                  <a:rPr lang="en-US" altLang="zh-CN" dirty="0">
                    <a:latin typeface="Times New Roman" panose="02020603050405020304" pitchFamily="18" charset="0"/>
                    <a:cs typeface="Times New Roman" panose="02020603050405020304" pitchFamily="18" charset="0"/>
                    <a:sym typeface="+mn-ea"/>
                  </a:rPr>
                  <a:t>. Suppose the category </a:t>
                </a:r>
                <a14:m>
                  <m:oMath xmlns:m="http://schemas.openxmlformats.org/officeDocument/2006/math">
                    <m:sSub>
                      <m:sSubPr>
                        <m:ctrlPr>
                          <a:rPr lang="en-US" altLang="zh-CN" i="1">
                            <a:latin typeface="Cambria Math" panose="02040503050406030204" pitchFamily="18" charset="0"/>
                            <a:sym typeface="+mn-ea"/>
                          </a:rPr>
                        </m:ctrlPr>
                      </m:sSubPr>
                      <m:e>
                        <m:r>
                          <a:rPr lang="en-US" altLang="zh-CN" i="1">
                            <a:latin typeface="Cambria Math" panose="02040503050406030204" pitchFamily="18" charset="0"/>
                            <a:sym typeface="+mn-ea"/>
                          </a:rPr>
                          <m:t>𝑦</m:t>
                        </m:r>
                      </m:e>
                      <m:sub>
                        <m:r>
                          <a:rPr lang="en-US" altLang="zh-CN" i="1">
                            <a:latin typeface="Cambria Math" panose="02040503050406030204" pitchFamily="18" charset="0"/>
                            <a:sym typeface="+mn-ea"/>
                          </a:rPr>
                          <m:t>𝑖𝑐</m:t>
                        </m:r>
                      </m:sub>
                    </m:sSub>
                  </m:oMath>
                </a14:m>
                <a:r>
                  <a:rPr lang="en-US" altLang="zh-CN" dirty="0">
                    <a:latin typeface="Times New Roman" panose="02020603050405020304" pitchFamily="18" charset="0"/>
                    <a:cs typeface="Times New Roman" panose="02020603050405020304" pitchFamily="18" charset="0"/>
                    <a:sym typeface="+mn-ea"/>
                  </a:rPr>
                  <a:t> = 1 denotes the background, then for the background category its </a:t>
                </a:r>
                <a14:m>
                  <m:oMath xmlns:m="http://schemas.openxmlformats.org/officeDocument/2006/math">
                    <m:sSub>
                      <m:sSubPr>
                        <m:ctrlPr>
                          <a:rPr lang="en-US" altLang="zh-CN" i="1">
                            <a:latin typeface="Cambria Math" panose="02040503050406030204" pitchFamily="18" charset="0"/>
                            <a:sym typeface="+mn-ea"/>
                          </a:rPr>
                        </m:ctrlPr>
                      </m:sSubPr>
                      <m:e>
                        <m:r>
                          <a:rPr lang="en-US" altLang="zh-CN" b="0" i="1" smtClean="0">
                            <a:latin typeface="Cambria Math" panose="02040503050406030204" pitchFamily="18" charset="0"/>
                            <a:sym typeface="+mn-ea"/>
                          </a:rPr>
                          <m:t>𝑊</m:t>
                        </m:r>
                      </m:e>
                      <m:sub>
                        <m:r>
                          <a:rPr lang="en-US" altLang="zh-CN" i="1">
                            <a:latin typeface="Cambria Math" panose="02040503050406030204" pitchFamily="18" charset="0"/>
                            <a:sym typeface="+mn-ea"/>
                          </a:rPr>
                          <m:t>𝑐</m:t>
                        </m:r>
                      </m:sub>
                    </m:sSub>
                    <m:r>
                      <a:rPr lang="en-US" altLang="zh-CN" i="1">
                        <a:latin typeface="Cambria Math" panose="02040503050406030204" pitchFamily="18" charset="0"/>
                        <a:sym typeface="+mn-ea"/>
                      </a:rPr>
                      <m:t> </m:t>
                    </m:r>
                  </m:oMath>
                </a14:m>
                <a:r>
                  <a:rPr lang="en-US" altLang="zh-CN" dirty="0">
                    <a:latin typeface="Times New Roman" panose="02020603050405020304" pitchFamily="18" charset="0"/>
                    <a:cs typeface="Times New Roman" panose="02020603050405020304" pitchFamily="18" charset="0"/>
                    <a:sym typeface="+mn-ea"/>
                  </a:rPr>
                  <a:t>= 0.  And for the foreground categories its </a:t>
                </a:r>
                <a14:m>
                  <m:oMath xmlns:m="http://schemas.openxmlformats.org/officeDocument/2006/math">
                    <m:sSub>
                      <m:sSubPr>
                        <m:ctrlPr>
                          <a:rPr lang="en-US" altLang="zh-CN" i="1">
                            <a:latin typeface="Cambria Math" panose="02040503050406030204" pitchFamily="18" charset="0"/>
                            <a:sym typeface="+mn-ea"/>
                          </a:rPr>
                        </m:ctrlPr>
                      </m:sSubPr>
                      <m:e>
                        <m:r>
                          <a:rPr lang="en-US" altLang="zh-CN" i="1">
                            <a:latin typeface="Cambria Math" panose="02040503050406030204" pitchFamily="18" charset="0"/>
                            <a:sym typeface="+mn-ea"/>
                          </a:rPr>
                          <m:t>𝑊</m:t>
                        </m:r>
                      </m:e>
                      <m:sub>
                        <m:r>
                          <a:rPr lang="en-US" altLang="zh-CN" i="1">
                            <a:latin typeface="Cambria Math" panose="02040503050406030204" pitchFamily="18" charset="0"/>
                            <a:sym typeface="+mn-ea"/>
                          </a:rPr>
                          <m:t>𝑐</m:t>
                        </m:r>
                      </m:sub>
                    </m:sSub>
                    <m:r>
                      <a:rPr lang="en-US" altLang="zh-CN" i="1">
                        <a:latin typeface="Cambria Math" panose="02040503050406030204" pitchFamily="18" charset="0"/>
                        <a:sym typeface="+mn-ea"/>
                      </a:rPr>
                      <m:t> </m:t>
                    </m:r>
                  </m:oMath>
                </a14:m>
                <a:r>
                  <a:rPr lang="en-US" altLang="zh-CN" dirty="0">
                    <a:latin typeface="Times New Roman" panose="02020603050405020304" pitchFamily="18" charset="0"/>
                    <a:cs typeface="Times New Roman" panose="02020603050405020304" pitchFamily="18" charset="0"/>
                    <a:sym typeface="+mn-ea"/>
                  </a:rPr>
                  <a:t>= 1.</a:t>
                </a:r>
                <a:endParaRPr lang="en-US" altLang="zh-CN" sz="1800" dirty="0">
                  <a:latin typeface="Times New Roman" panose="02020603050405020304" pitchFamily="18" charset="0"/>
                  <a:cs typeface="Times New Roman" panose="02020603050405020304" pitchFamily="18" charset="0"/>
                  <a:sym typeface="+mn-ea"/>
                </a:endParaRPr>
              </a:p>
            </p:txBody>
          </p:sp>
        </mc:Choice>
        <mc:Fallback>
          <p:sp>
            <p:nvSpPr>
              <p:cNvPr id="18" name="文本框 17">
                <a:extLst>
                  <a:ext uri="{FF2B5EF4-FFF2-40B4-BE49-F238E27FC236}">
                    <a16:creationId xmlns:a16="http://schemas.microsoft.com/office/drawing/2014/main" id="{95C73FC5-6921-7DCC-1902-0BE858F0D271}"/>
                  </a:ext>
                </a:extLst>
              </p:cNvPr>
              <p:cNvSpPr txBox="1">
                <a:spLocks noRot="1" noChangeAspect="1" noMove="1" noResize="1" noEditPoints="1" noAdjustHandles="1" noChangeArrowheads="1" noChangeShapeType="1" noTextEdit="1"/>
              </p:cNvSpPr>
              <p:nvPr/>
            </p:nvSpPr>
            <p:spPr>
              <a:xfrm>
                <a:off x="271943" y="4655176"/>
                <a:ext cx="11782093" cy="923330"/>
              </a:xfrm>
              <a:prstGeom prst="rect">
                <a:avLst/>
              </a:prstGeom>
              <a:blipFill>
                <a:blip r:embed="rId9"/>
                <a:stretch>
                  <a:fillRect l="-466" t="-3974" r="-466" b="-9934"/>
                </a:stretch>
              </a:blipFill>
            </p:spPr>
            <p:txBody>
              <a:bodyPr/>
              <a:lstStyle/>
              <a:p>
                <a:r>
                  <a:rPr lang="zh-CN" altLang="en-US">
                    <a:noFill/>
                  </a:rPr>
                  <a:t> </a:t>
                </a:r>
              </a:p>
            </p:txBody>
          </p:sp>
        </mc:Fallback>
      </mc:AlternateContent>
      <p:pic>
        <p:nvPicPr>
          <p:cNvPr id="20" name="图形 19">
            <a:extLst>
              <a:ext uri="{FF2B5EF4-FFF2-40B4-BE49-F238E27FC236}">
                <a16:creationId xmlns:a16="http://schemas.microsoft.com/office/drawing/2014/main" id="{1F92EE36-6634-FBE0-0F53-58315DF231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1943" y="5576882"/>
            <a:ext cx="5360715" cy="714762"/>
          </a:xfrm>
          <a:prstGeom prst="rect">
            <a:avLst/>
          </a:prstGeom>
        </p:spPr>
      </p:pic>
      <p:pic>
        <p:nvPicPr>
          <p:cNvPr id="22" name="图形 21">
            <a:extLst>
              <a:ext uri="{FF2B5EF4-FFF2-40B4-BE49-F238E27FC236}">
                <a16:creationId xmlns:a16="http://schemas.microsoft.com/office/drawing/2014/main" id="{3D0DB696-3702-0FCB-1050-ACD0048609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26827" y="5772550"/>
            <a:ext cx="4766442" cy="345394"/>
          </a:xfrm>
          <a:prstGeom prst="rect">
            <a:avLst/>
          </a:prstGeom>
        </p:spPr>
      </p:pic>
      <p:pic>
        <p:nvPicPr>
          <p:cNvPr id="5" name="7">
            <a:hlinkClick r:id="" action="ppaction://media"/>
            <a:extLst>
              <a:ext uri="{FF2B5EF4-FFF2-40B4-BE49-F238E27FC236}">
                <a16:creationId xmlns:a16="http://schemas.microsoft.com/office/drawing/2014/main" id="{3067734F-AE92-4CFC-A230-0F4485B9E53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793269" y="985439"/>
            <a:ext cx="487363" cy="487363"/>
          </a:xfrm>
          <a:prstGeom prst="rect">
            <a:avLst/>
          </a:prstGeom>
        </p:spPr>
      </p:pic>
    </p:spTree>
    <p:extLst>
      <p:ext uri="{BB962C8B-B14F-4D97-AF65-F5344CB8AC3E}">
        <p14:creationId xmlns:p14="http://schemas.microsoft.com/office/powerpoint/2010/main" val="17890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1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FF47F2-6195-E03D-7FEF-F8945666B707}"/>
              </a:ext>
            </a:extLst>
          </p:cNvPr>
          <p:cNvSpPr>
            <a:spLocks noGrp="1"/>
          </p:cNvSpPr>
          <p:nvPr>
            <p:ph type="title"/>
          </p:nvPr>
        </p:nvSpPr>
        <p:spPr>
          <a:xfrm>
            <a:off x="420414" y="226132"/>
            <a:ext cx="9023927" cy="508000"/>
          </a:xfrm>
        </p:spPr>
        <p:txBody>
          <a:bodyPr/>
          <a:lstStyle/>
          <a:p>
            <a:pPr algn="l"/>
            <a:r>
              <a:rPr kumimoji="1" lang="en-US" altLang="zh-CN" dirty="0">
                <a:latin typeface="Times New Roman" panose="02020603050405020304" pitchFamily="18" charset="0"/>
                <a:cs typeface="Times New Roman" panose="02020603050405020304" pitchFamily="18" charset="0"/>
              </a:rPr>
              <a:t>Result Fusion</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with Tricks</a:t>
            </a:r>
            <a:endParaRPr kumimoji="1"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19A12FD5-5550-6E12-30F1-F684EDF02DA0}"/>
              </a:ext>
            </a:extLst>
          </p:cNvPr>
          <p:cNvSpPr txBox="1"/>
          <p:nvPr/>
        </p:nvSpPr>
        <p:spPr>
          <a:xfrm>
            <a:off x="420413" y="909898"/>
            <a:ext cx="11487808" cy="4139595"/>
          </a:xfrm>
          <a:prstGeom prst="rect">
            <a:avLst/>
          </a:prstGeom>
          <a:noFill/>
        </p:spPr>
        <p:txBody>
          <a:bodyPr wrap="square">
            <a:spAutoFit/>
          </a:bodyPr>
          <a:lstStyle/>
          <a:p>
            <a:pPr marL="285750" indent="-285750" algn="just">
              <a:lnSpc>
                <a:spcPct val="150000"/>
              </a:lnSpc>
              <a:buFont typeface="Wingdings" pitchFamily="2" charset="2"/>
              <a:buChar char="l"/>
            </a:pPr>
            <a:r>
              <a:rPr lang="en-US" altLang="zh-CN" dirty="0">
                <a:solidFill>
                  <a:srgbClr val="FF0000"/>
                </a:solidFill>
                <a:latin typeface="Times New Roman" panose="02020603050405020304" pitchFamily="18" charset="0"/>
                <a:cs typeface="Times New Roman" panose="02020603050405020304" pitchFamily="18" charset="0"/>
              </a:rPr>
              <a:t>ROI Filtering</a:t>
            </a:r>
          </a:p>
          <a:p>
            <a:pPr marL="0" lvl="1" indent="-565150" algn="just" fontAlgn="auto">
              <a:lnSpc>
                <a:spcPct val="100000"/>
              </a:lnSpc>
              <a:spcBef>
                <a:spcPts val="800"/>
              </a:spcBef>
              <a:spcAft>
                <a:spcPts val="0"/>
              </a:spcAft>
              <a:buClrTx/>
              <a:buSzTx/>
              <a:buFontTx/>
              <a:tabLst>
                <a:tab pos="0" algn="l"/>
              </a:tabLst>
            </a:pPr>
            <a:r>
              <a:rPr lang="zh-CN" altLang="en-US"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sym typeface="+mn-ea"/>
              </a:rPr>
              <a:t>We count the ROIs where each defect appeared based on the labeled images for each dataset. Only the predictions that appeared</a:t>
            </a:r>
            <a:r>
              <a:rPr lang="zh-CN" altLang="en-US" sz="1800" dirty="0">
                <a:latin typeface="Times New Roman" panose="02020603050405020304" pitchFamily="18" charset="0"/>
                <a:cs typeface="Times New Roman" panose="02020603050405020304" pitchFamily="18" charset="0"/>
                <a:sym typeface="+mn-ea"/>
              </a:rPr>
              <a:t> </a:t>
            </a:r>
            <a:r>
              <a:rPr lang="en-US" altLang="zh-CN" sz="1800" dirty="0">
                <a:latin typeface="Times New Roman" panose="02020603050405020304" pitchFamily="18" charset="0"/>
                <a:cs typeface="Times New Roman" panose="02020603050405020304" pitchFamily="18" charset="0"/>
                <a:sym typeface="+mn-ea"/>
              </a:rPr>
              <a:t>in the ROIs would be reported.</a:t>
            </a:r>
          </a:p>
          <a:p>
            <a:pPr algn="just">
              <a:lnSpc>
                <a:spcPct val="150000"/>
              </a:lnSpc>
            </a:pPr>
            <a:endParaRPr lang="en" altLang="zh-CN" dirty="0">
              <a:latin typeface="Times New Roman" panose="02020603050405020304" pitchFamily="18" charset="0"/>
              <a:cs typeface="Times New Roman" panose="02020603050405020304" pitchFamily="18" charset="0"/>
            </a:endParaRPr>
          </a:p>
          <a:p>
            <a:pPr algn="just">
              <a:lnSpc>
                <a:spcPct val="150000"/>
              </a:lnSpc>
            </a:pPr>
            <a:endParaRPr lang="en" altLang="zh-CN" dirty="0">
              <a:latin typeface="Times New Roman" panose="02020603050405020304" pitchFamily="18" charset="0"/>
              <a:cs typeface="Times New Roman" panose="02020603050405020304" pitchFamily="18" charset="0"/>
            </a:endParaRPr>
          </a:p>
          <a:p>
            <a:pPr algn="just">
              <a:lnSpc>
                <a:spcPct val="150000"/>
              </a:lnSpc>
            </a:pPr>
            <a:endParaRPr lang="en" altLang="zh-CN" dirty="0"/>
          </a:p>
          <a:p>
            <a:pPr marL="285750" indent="-285750" algn="just">
              <a:lnSpc>
                <a:spcPct val="150000"/>
              </a:lnSpc>
              <a:buFont typeface="Wingdings" pitchFamily="2" charset="2"/>
              <a:buChar char="l"/>
            </a:pPr>
            <a:r>
              <a:rPr lang="en" altLang="zh-CN" dirty="0">
                <a:solidFill>
                  <a:srgbClr val="FF0000"/>
                </a:solidFill>
                <a:latin typeface="Times New Roman" panose="02020603050405020304" pitchFamily="18" charset="0"/>
                <a:cs typeface="Times New Roman" panose="02020603050405020304" pitchFamily="18" charset="0"/>
              </a:rPr>
              <a:t>Score Correction</a:t>
            </a:r>
            <a:r>
              <a:rPr lang="en-US" altLang="zh-CN" dirty="0">
                <a:solidFill>
                  <a:srgbClr val="FF0000"/>
                </a:solidFill>
                <a:latin typeface="Times New Roman" panose="02020603050405020304" pitchFamily="18" charset="0"/>
                <a:cs typeface="Times New Roman" panose="02020603050405020304" pitchFamily="18" charset="0"/>
              </a:rPr>
              <a:t>   </a:t>
            </a:r>
            <a:endParaRPr lang="en-US" altLang="zh-CN" dirty="0"/>
          </a:p>
          <a:p>
            <a:pPr marL="0" lvl="1" indent="-565150" algn="just" fontAlgn="auto">
              <a:lnSpc>
                <a:spcPct val="100000"/>
              </a:lnSpc>
              <a:spcBef>
                <a:spcPts val="800"/>
              </a:spcBef>
              <a:spcAft>
                <a:spcPts val="0"/>
              </a:spcAft>
              <a:buClrTx/>
              <a:buSzTx/>
              <a:buFontTx/>
              <a:tabLst>
                <a:tab pos="0" algn="l"/>
              </a:tabLst>
            </a:pPr>
            <a:r>
              <a:rPr lang="en-US" altLang="zh-CN" sz="1800" dirty="0">
                <a:latin typeface="Times New Roman" panose="02020603050405020304" pitchFamily="18" charset="0"/>
                <a:cs typeface="Times New Roman" panose="02020603050405020304" pitchFamily="18" charset="0"/>
                <a:sym typeface="+mn-ea"/>
              </a:rPr>
              <a:t>Furthermore, we statistically calculate the area and the digital number (DN) for each type of defect. The prediction results are weighted according to the area and DN value (0.5+0.5) of the corresponding defect category, and the prediction score of the defect is corrected. The higher the DN value and the larger the area, the higher the corrected prediction scores would be. Finally, the 100 highest scoring predictions are reported for each image.</a:t>
            </a:r>
            <a:endParaRPr lang="zh-CN" altLang="en-US" sz="1800" dirty="0">
              <a:latin typeface="Times New Roman" panose="02020603050405020304" pitchFamily="18" charset="0"/>
              <a:cs typeface="Times New Roman" panose="02020603050405020304" pitchFamily="18" charset="0"/>
              <a:sym typeface="+mn-ea"/>
            </a:endParaRPr>
          </a:p>
        </p:txBody>
      </p:sp>
      <p:pic>
        <p:nvPicPr>
          <p:cNvPr id="5" name="Picture 1">
            <a:extLst>
              <a:ext uri="{FF2B5EF4-FFF2-40B4-BE49-F238E27FC236}">
                <a16:creationId xmlns:a16="http://schemas.microsoft.com/office/drawing/2014/main" id="{026FD265-BD4A-CDC9-4B7C-21DBB367B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1058" y="2228194"/>
            <a:ext cx="1613830" cy="137218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1C5541CB-C550-7B87-1292-6370BA26CB58}"/>
              </a:ext>
            </a:extLst>
          </p:cNvPr>
          <p:cNvSpPr/>
          <p:nvPr/>
        </p:nvSpPr>
        <p:spPr>
          <a:xfrm>
            <a:off x="3237186" y="2312276"/>
            <a:ext cx="493986" cy="32582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Picture 1">
            <a:extLst>
              <a:ext uri="{FF2B5EF4-FFF2-40B4-BE49-F238E27FC236}">
                <a16:creationId xmlns:a16="http://schemas.microsoft.com/office/drawing/2014/main" id="{5B242794-95AB-1F4A-A742-480D4FB77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764" y="2228194"/>
            <a:ext cx="1613830" cy="137218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C8B0F060-A1B7-3B79-F1BD-76EEC68B4B5B}"/>
              </a:ext>
            </a:extLst>
          </p:cNvPr>
          <p:cNvSpPr/>
          <p:nvPr/>
        </p:nvSpPr>
        <p:spPr>
          <a:xfrm>
            <a:off x="6071686" y="2723200"/>
            <a:ext cx="493986" cy="325821"/>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023588E7-3476-89F7-CDAC-8FAC230A58BA}"/>
              </a:ext>
            </a:extLst>
          </p:cNvPr>
          <p:cNvSpPr txBox="1"/>
          <p:nvPr/>
        </p:nvSpPr>
        <p:spPr>
          <a:xfrm>
            <a:off x="3849659" y="2196663"/>
            <a:ext cx="882869" cy="523220"/>
          </a:xfrm>
          <a:prstGeom prst="rect">
            <a:avLst/>
          </a:prstGeom>
          <a:noFill/>
        </p:spPr>
        <p:txBody>
          <a:bodyPr wrap="square" rtlCol="0">
            <a:spAutoFit/>
          </a:bodyPr>
          <a:lstStyle/>
          <a:p>
            <a:r>
              <a:rPr kumimoji="1" lang="zh-CN" altLang="en-US" sz="2800" dirty="0">
                <a:solidFill>
                  <a:srgbClr val="FF0000"/>
                </a:solidFill>
              </a:rPr>
              <a:t>✕</a:t>
            </a:r>
          </a:p>
        </p:txBody>
      </p:sp>
      <p:sp>
        <p:nvSpPr>
          <p:cNvPr id="11" name="文本框 10">
            <a:extLst>
              <a:ext uri="{FF2B5EF4-FFF2-40B4-BE49-F238E27FC236}">
                <a16:creationId xmlns:a16="http://schemas.microsoft.com/office/drawing/2014/main" id="{6775E314-1E7B-39D3-CB7C-DF76795CD24E}"/>
              </a:ext>
            </a:extLst>
          </p:cNvPr>
          <p:cNvSpPr txBox="1"/>
          <p:nvPr/>
        </p:nvSpPr>
        <p:spPr>
          <a:xfrm>
            <a:off x="6646388" y="2196663"/>
            <a:ext cx="882869" cy="523220"/>
          </a:xfrm>
          <a:prstGeom prst="rect">
            <a:avLst/>
          </a:prstGeom>
          <a:noFill/>
        </p:spPr>
        <p:txBody>
          <a:bodyPr wrap="square" rtlCol="0">
            <a:spAutoFit/>
          </a:bodyPr>
          <a:lstStyle/>
          <a:p>
            <a:r>
              <a:rPr kumimoji="1" lang="zh-CN" altLang="en-US" sz="2800" dirty="0">
                <a:solidFill>
                  <a:srgbClr val="FF0000"/>
                </a:solidFill>
              </a:rPr>
              <a:t>✓</a:t>
            </a:r>
          </a:p>
        </p:txBody>
      </p:sp>
      <p:pic>
        <p:nvPicPr>
          <p:cNvPr id="12" name="Picture 6">
            <a:extLst>
              <a:ext uri="{FF2B5EF4-FFF2-40B4-BE49-F238E27FC236}">
                <a16:creationId xmlns:a16="http://schemas.microsoft.com/office/drawing/2014/main" id="{E7A85593-5ED7-0CA5-C00B-5E59A302E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1058" y="5014790"/>
            <a:ext cx="1792473" cy="14109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6ECAFB5F-61CB-2D48-B681-10488834A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764" y="5014790"/>
            <a:ext cx="1620397" cy="1353802"/>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3A5B4807-3BCF-9E0F-1A43-77323DBE3C28}"/>
              </a:ext>
            </a:extLst>
          </p:cNvPr>
          <p:cNvSpPr/>
          <p:nvPr/>
        </p:nvSpPr>
        <p:spPr>
          <a:xfrm>
            <a:off x="3484179" y="5621133"/>
            <a:ext cx="493986" cy="325821"/>
          </a:xfrm>
          <a:prstGeom prst="rect">
            <a:avLst/>
          </a:prstGeom>
          <a:noFill/>
          <a:ln w="12700">
            <a:solidFill>
              <a:srgbClr val="1B1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id="{4E00094C-9140-4064-C2B4-A4E9BE3FFD9A}"/>
              </a:ext>
            </a:extLst>
          </p:cNvPr>
          <p:cNvSpPr txBox="1"/>
          <p:nvPr/>
        </p:nvSpPr>
        <p:spPr>
          <a:xfrm>
            <a:off x="3976241" y="5946954"/>
            <a:ext cx="882869" cy="523220"/>
          </a:xfrm>
          <a:prstGeom prst="rect">
            <a:avLst/>
          </a:prstGeom>
          <a:noFill/>
        </p:spPr>
        <p:txBody>
          <a:bodyPr wrap="square" rtlCol="0">
            <a:spAutoFit/>
          </a:bodyPr>
          <a:lstStyle/>
          <a:p>
            <a:r>
              <a:rPr kumimoji="1" lang="zh-CN" altLang="en-US" sz="2800" dirty="0">
                <a:solidFill>
                  <a:srgbClr val="FF0000"/>
                </a:solidFill>
              </a:rPr>
              <a:t>↑</a:t>
            </a:r>
          </a:p>
        </p:txBody>
      </p:sp>
      <p:sp>
        <p:nvSpPr>
          <p:cNvPr id="16" name="矩形 15">
            <a:extLst>
              <a:ext uri="{FF2B5EF4-FFF2-40B4-BE49-F238E27FC236}">
                <a16:creationId xmlns:a16="http://schemas.microsoft.com/office/drawing/2014/main" id="{6765B295-80A8-8F5B-3032-FA8B08417FD3}"/>
              </a:ext>
            </a:extLst>
          </p:cNvPr>
          <p:cNvSpPr/>
          <p:nvPr/>
        </p:nvSpPr>
        <p:spPr>
          <a:xfrm>
            <a:off x="6250582" y="5240485"/>
            <a:ext cx="315090" cy="273852"/>
          </a:xfrm>
          <a:prstGeom prst="rect">
            <a:avLst/>
          </a:prstGeom>
          <a:noFill/>
          <a:ln w="12700">
            <a:solidFill>
              <a:srgbClr val="1B1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770F4147-5FAF-8115-B586-BC4A83C58961}"/>
              </a:ext>
            </a:extLst>
          </p:cNvPr>
          <p:cNvSpPr txBox="1"/>
          <p:nvPr/>
        </p:nvSpPr>
        <p:spPr>
          <a:xfrm>
            <a:off x="6579513" y="5824988"/>
            <a:ext cx="882869" cy="523220"/>
          </a:xfrm>
          <a:prstGeom prst="rect">
            <a:avLst/>
          </a:prstGeom>
          <a:noFill/>
        </p:spPr>
        <p:txBody>
          <a:bodyPr wrap="square" rtlCol="0">
            <a:spAutoFit/>
          </a:bodyPr>
          <a:lstStyle/>
          <a:p>
            <a:r>
              <a:rPr kumimoji="1" lang="zh-CN" altLang="en-US" sz="2800" dirty="0">
                <a:solidFill>
                  <a:srgbClr val="FF0000"/>
                </a:solidFill>
              </a:rPr>
              <a:t>↓</a:t>
            </a:r>
          </a:p>
        </p:txBody>
      </p:sp>
      <p:pic>
        <p:nvPicPr>
          <p:cNvPr id="9" name="8">
            <a:hlinkClick r:id="" action="ppaction://media"/>
            <a:extLst>
              <a:ext uri="{FF2B5EF4-FFF2-40B4-BE49-F238E27FC236}">
                <a16:creationId xmlns:a16="http://schemas.microsoft.com/office/drawing/2014/main" id="{528D89E1-0409-4561-85C9-D6E57F3D27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28281" y="681701"/>
            <a:ext cx="487363" cy="487363"/>
          </a:xfrm>
          <a:prstGeom prst="rect">
            <a:avLst/>
          </a:prstGeom>
        </p:spPr>
      </p:pic>
    </p:spTree>
    <p:extLst>
      <p:ext uri="{BB962C8B-B14F-4D97-AF65-F5344CB8AC3E}">
        <p14:creationId xmlns:p14="http://schemas.microsoft.com/office/powerpoint/2010/main" val="18158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1F621D-DB60-419D-9483-29790F8A0CFE}"/>
              </a:ext>
            </a:extLst>
          </p:cNvPr>
          <p:cNvSpPr>
            <a:spLocks noGrp="1"/>
          </p:cNvSpPr>
          <p:nvPr>
            <p:ph type="title"/>
          </p:nvPr>
        </p:nvSpPr>
        <p:spPr>
          <a:xfrm>
            <a:off x="387218" y="225864"/>
            <a:ext cx="9023927" cy="508000"/>
          </a:xfrm>
        </p:spPr>
        <p:txBody>
          <a:bodyPr/>
          <a:lstStyle/>
          <a:p>
            <a:pPr algn="l"/>
            <a:r>
              <a:rPr lang="en-US" altLang="zh-CN" dirty="0">
                <a:latin typeface="Times New Roman" panose="02020603050405020304" pitchFamily="18" charset="0"/>
                <a:cs typeface="Times New Roman" panose="02020603050405020304" pitchFamily="18" charset="0"/>
              </a:rPr>
              <a:t>Final Result</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7269BAC2-ED11-57A7-A256-6E584336F654}"/>
              </a:ext>
            </a:extLst>
          </p:cNvPr>
          <p:cNvPicPr>
            <a:picLocks noChangeAspect="1"/>
          </p:cNvPicPr>
          <p:nvPr/>
        </p:nvPicPr>
        <p:blipFill>
          <a:blip r:embed="rId4"/>
          <a:stretch>
            <a:fillRect/>
          </a:stretch>
        </p:blipFill>
        <p:spPr>
          <a:xfrm>
            <a:off x="1735763" y="1504072"/>
            <a:ext cx="3257738" cy="1916917"/>
          </a:xfrm>
          <a:prstGeom prst="rect">
            <a:avLst/>
          </a:prstGeom>
        </p:spPr>
      </p:pic>
      <p:sp>
        <p:nvSpPr>
          <p:cNvPr id="5" name="文本框 4">
            <a:extLst>
              <a:ext uri="{FF2B5EF4-FFF2-40B4-BE49-F238E27FC236}">
                <a16:creationId xmlns:a16="http://schemas.microsoft.com/office/drawing/2014/main" id="{08D613E3-D4FE-D296-0BAF-F26CFBEA105E}"/>
              </a:ext>
            </a:extLst>
          </p:cNvPr>
          <p:cNvSpPr txBox="1"/>
          <p:nvPr/>
        </p:nvSpPr>
        <p:spPr>
          <a:xfrm>
            <a:off x="387218" y="724323"/>
            <a:ext cx="11417564"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With the combination of the above technical points, t</a:t>
            </a:r>
            <a:r>
              <a:rPr lang="zh-CN" altLang="en-US" dirty="0">
                <a:latin typeface="Times New Roman" panose="02020603050405020304" pitchFamily="18" charset="0"/>
                <a:cs typeface="Times New Roman" panose="02020603050405020304" pitchFamily="18" charset="0"/>
              </a:rPr>
              <a:t>he final submission of our method ranked first on the leaderboard, achieving 50.2% average mAP and 68.7% average mAR </a:t>
            </a:r>
            <a:r>
              <a:rPr lang="en-US" altLang="zh-CN" dirty="0">
                <a:latin typeface="Times New Roman" panose="02020603050405020304" pitchFamily="18" charset="0"/>
                <a:cs typeface="Times New Roman" panose="02020603050405020304" pitchFamily="18" charset="0"/>
              </a:rPr>
              <a:t>over</a:t>
            </a:r>
            <a:r>
              <a:rPr lang="zh-CN" altLang="en-US" dirty="0">
                <a:latin typeface="Times New Roman" panose="02020603050405020304" pitchFamily="18" charset="0"/>
                <a:cs typeface="Times New Roman" panose="02020603050405020304" pitchFamily="18" charset="0"/>
              </a:rPr>
              <a:t> all 14 test datasets.</a:t>
            </a:r>
          </a:p>
        </p:txBody>
      </p:sp>
      <p:pic>
        <p:nvPicPr>
          <p:cNvPr id="7" name="图片 6" descr="000221">
            <a:extLst>
              <a:ext uri="{FF2B5EF4-FFF2-40B4-BE49-F238E27FC236}">
                <a16:creationId xmlns:a16="http://schemas.microsoft.com/office/drawing/2014/main" id="{A251170F-7A23-230D-4051-06C64E0D11B2}"/>
              </a:ext>
            </a:extLst>
          </p:cNvPr>
          <p:cNvPicPr>
            <a:picLocks noChangeAspect="1"/>
          </p:cNvPicPr>
          <p:nvPr/>
        </p:nvPicPr>
        <p:blipFill>
          <a:blip r:embed="rId5"/>
          <a:srcRect r="17679"/>
          <a:stretch>
            <a:fillRect/>
          </a:stretch>
        </p:blipFill>
        <p:spPr>
          <a:xfrm>
            <a:off x="6218858" y="3760739"/>
            <a:ext cx="3150282" cy="2331959"/>
          </a:xfrm>
          <a:prstGeom prst="rect">
            <a:avLst/>
          </a:prstGeom>
        </p:spPr>
      </p:pic>
      <p:pic>
        <p:nvPicPr>
          <p:cNvPr id="10" name="图片 9" descr="000205">
            <a:extLst>
              <a:ext uri="{FF2B5EF4-FFF2-40B4-BE49-F238E27FC236}">
                <a16:creationId xmlns:a16="http://schemas.microsoft.com/office/drawing/2014/main" id="{E73A0B03-CF2A-37D1-8F54-AEB708BF8705}"/>
              </a:ext>
            </a:extLst>
          </p:cNvPr>
          <p:cNvPicPr>
            <a:picLocks noChangeAspect="1"/>
          </p:cNvPicPr>
          <p:nvPr/>
        </p:nvPicPr>
        <p:blipFill>
          <a:blip r:embed="rId6"/>
          <a:srcRect l="2435" r="2564"/>
          <a:stretch>
            <a:fillRect/>
          </a:stretch>
        </p:blipFill>
        <p:spPr>
          <a:xfrm>
            <a:off x="6229848" y="1566685"/>
            <a:ext cx="3139292" cy="2087115"/>
          </a:xfrm>
          <a:prstGeom prst="rect">
            <a:avLst/>
          </a:prstGeom>
        </p:spPr>
      </p:pic>
      <p:pic>
        <p:nvPicPr>
          <p:cNvPr id="6" name="图片 5">
            <a:extLst>
              <a:ext uri="{FF2B5EF4-FFF2-40B4-BE49-F238E27FC236}">
                <a16:creationId xmlns:a16="http://schemas.microsoft.com/office/drawing/2014/main" id="{D4D4738B-576B-44F5-B6D5-4F63FF37E972}"/>
              </a:ext>
            </a:extLst>
          </p:cNvPr>
          <p:cNvPicPr>
            <a:picLocks noChangeAspect="1"/>
          </p:cNvPicPr>
          <p:nvPr/>
        </p:nvPicPr>
        <p:blipFill>
          <a:blip r:embed="rId7"/>
          <a:stretch>
            <a:fillRect/>
          </a:stretch>
        </p:blipFill>
        <p:spPr>
          <a:xfrm>
            <a:off x="1706013" y="3472619"/>
            <a:ext cx="3317238" cy="2884555"/>
          </a:xfrm>
          <a:prstGeom prst="rect">
            <a:avLst/>
          </a:prstGeom>
        </p:spPr>
      </p:pic>
      <p:pic>
        <p:nvPicPr>
          <p:cNvPr id="9" name="9">
            <a:hlinkClick r:id="" action="ppaction://media"/>
            <a:extLst>
              <a:ext uri="{FF2B5EF4-FFF2-40B4-BE49-F238E27FC236}">
                <a16:creationId xmlns:a16="http://schemas.microsoft.com/office/drawing/2014/main" id="{CDF2959E-B609-48E2-BA72-B93501B6A7D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789285" y="1498992"/>
            <a:ext cx="487363" cy="487363"/>
          </a:xfrm>
          <a:prstGeom prst="rect">
            <a:avLst/>
          </a:prstGeom>
        </p:spPr>
      </p:pic>
    </p:spTree>
    <p:extLst>
      <p:ext uri="{BB962C8B-B14F-4D97-AF65-F5344CB8AC3E}">
        <p14:creationId xmlns:p14="http://schemas.microsoft.com/office/powerpoint/2010/main" val="40310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9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D5816D4-267E-4B11-B308-41D6C0F3DFC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LUSTER-PPT模板-浅灰">
      <a:dk1>
        <a:srgbClr val="000000"/>
      </a:dk1>
      <a:lt1>
        <a:srgbClr val="FFFFFF"/>
      </a:lt1>
      <a:dk2>
        <a:srgbClr val="7F7F7F"/>
      </a:dk2>
      <a:lt2>
        <a:srgbClr val="F0F0F0"/>
      </a:lt2>
      <a:accent1>
        <a:srgbClr val="DF0011"/>
      </a:accent1>
      <a:accent2>
        <a:srgbClr val="FFFFFF"/>
      </a:accent2>
      <a:accent3>
        <a:srgbClr val="FFEAEA"/>
      </a:accent3>
      <a:accent4>
        <a:srgbClr val="C7C7C7"/>
      </a:accent4>
      <a:accent5>
        <a:srgbClr val="6B6B6B"/>
      </a:accent5>
      <a:accent6>
        <a:srgbClr val="1E1E1E"/>
      </a:accent6>
      <a:hlink>
        <a:srgbClr val="2614D8"/>
      </a:hlink>
      <a:folHlink>
        <a:srgbClr val="CBCBCB"/>
      </a:folHlink>
    </a:clrScheme>
    <a:fontScheme name="字体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Bintro-ENG-11.19-lxm.pptx" id="{950A4C0D-04E7-46A5-905D-464882AD6693}" vid="{3BBE851D-E074-49E5-8D16-68DEDD3A2E2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VBintro-ENG-11.19-lxm</Template>
  <TotalTime>9449</TotalTime>
  <Words>816</Words>
  <Application>Microsoft Office PowerPoint</Application>
  <PresentationFormat>宽屏</PresentationFormat>
  <Paragraphs>147</Paragraphs>
  <Slides>10</Slides>
  <Notes>2</Notes>
  <HiddenSlides>0</HiddenSlides>
  <MMClips>10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微软雅黑</vt:lpstr>
      <vt:lpstr>Arial</vt:lpstr>
      <vt:lpstr>Calibri</vt:lpstr>
      <vt:lpstr>Cambria Math</vt:lpstr>
      <vt:lpstr>Times New Roman</vt:lpstr>
      <vt:lpstr>Wingdings</vt:lpstr>
      <vt:lpstr>Office 主题​​</vt:lpstr>
      <vt:lpstr>PowerPoint 演示文稿</vt:lpstr>
      <vt:lpstr>Task Description</vt:lpstr>
      <vt:lpstr>Our Solution</vt:lpstr>
      <vt:lpstr>Hybrid Dataset Training </vt:lpstr>
      <vt:lpstr>Pre-trained Model Finetuning</vt:lpstr>
      <vt:lpstr>Heterogeneous model ensemble learning </vt:lpstr>
      <vt:lpstr>Heterogeneous model ensemble learning </vt:lpstr>
      <vt:lpstr>Result Fusion with Tricks</vt:lpstr>
      <vt:lpstr>Final Result</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高鹏程</cp:lastModifiedBy>
  <cp:revision>180</cp:revision>
  <cp:lastPrinted>2019-11-14T08:46:33Z</cp:lastPrinted>
  <dcterms:created xsi:type="dcterms:W3CDTF">2019-12-11T03:51:08Z</dcterms:created>
  <dcterms:modified xsi:type="dcterms:W3CDTF">2023-06-14T12:15:20Z</dcterms:modified>
</cp:coreProperties>
</file>